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2"/>
  </p:notesMasterIdLst>
  <p:handoutMasterIdLst>
    <p:handoutMasterId r:id="rId23"/>
  </p:handoutMasterIdLst>
  <p:sldIdLst>
    <p:sldId id="544" r:id="rId2"/>
    <p:sldId id="518" r:id="rId3"/>
    <p:sldId id="573" r:id="rId4"/>
    <p:sldId id="574" r:id="rId5"/>
    <p:sldId id="575" r:id="rId6"/>
    <p:sldId id="576" r:id="rId7"/>
    <p:sldId id="577" r:id="rId8"/>
    <p:sldId id="578" r:id="rId9"/>
    <p:sldId id="579" r:id="rId10"/>
    <p:sldId id="580" r:id="rId11"/>
    <p:sldId id="581" r:id="rId12"/>
    <p:sldId id="582" r:id="rId13"/>
    <p:sldId id="583" r:id="rId14"/>
    <p:sldId id="585" r:id="rId15"/>
    <p:sldId id="586" r:id="rId16"/>
    <p:sldId id="587" r:id="rId17"/>
    <p:sldId id="588" r:id="rId18"/>
    <p:sldId id="547" r:id="rId19"/>
    <p:sldId id="473" r:id="rId20"/>
    <p:sldId id="41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00CC"/>
    <a:srgbClr val="CA8014"/>
    <a:srgbClr val="F0DBC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118" autoAdjust="0"/>
    <p:restoredTop sz="86410"/>
  </p:normalViewPr>
  <p:slideViewPr>
    <p:cSldViewPr snapToGrid="0">
      <p:cViewPr varScale="1">
        <p:scale>
          <a:sx n="59" d="100"/>
          <a:sy n="59" d="100"/>
        </p:scale>
        <p:origin x="-132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1890" y="-121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A3FCD-CB97-409F-9893-E48E45C2F1D2}" type="datetimeFigureOut">
              <a:rPr lang="en-US" smtClean="0"/>
              <a:pPr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vbcbvcbvc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BBC56-7FFB-4A4C-9548-CD60C72003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2083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DC7F6-6FC7-4961-BC25-8C40005BD9AB}" type="datetimeFigureOut">
              <a:rPr lang="en-IN" smtClean="0"/>
              <a:pPr/>
              <a:t>09/10/2017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IN"/>
              <a:t>vbcbvcbvc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E5E4A-9CCB-41E2-A252-E47A68AB1551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322317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E5E4A-9CCB-41E2-A252-E47A68AB1551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22414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E5E4A-9CCB-41E2-A252-E47A68AB1551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0217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sz="1800" dirty="0">
              <a:latin typeface="Arial Black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1E5E4A-9CCB-41E2-A252-E47A68AB1551}" type="slidenum">
              <a:rPr lang="en-IN" smtClean="0"/>
              <a:pPr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7044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130429"/>
            <a:ext cx="7772400" cy="1470025"/>
          </a:xfrm>
        </p:spPr>
        <p:txBody>
          <a:bodyPr>
            <a:normAutofit/>
          </a:bodyPr>
          <a:lstStyle>
            <a:lvl1pPr algn="r">
              <a:defRPr sz="4500">
                <a:solidFill>
                  <a:schemeClr val="tx2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408094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5080"/>
            <a:ext cx="1065628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87826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535080"/>
            <a:ext cx="1065628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26845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5143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75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 marL="192881" marR="0" lvl="0" indent="-192881" algn="l" defTabSz="51435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85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lvl1pPr>
            <a:lvl2pPr marL="514350" indent="-257175">
              <a:buClr>
                <a:srgbClr val="0070C0"/>
              </a:buClr>
              <a:buFont typeface="Arial" panose="020B0604020202020204" pitchFamily="34" charset="0"/>
              <a:buChar char="•"/>
              <a:defRPr/>
            </a:lvl2pPr>
            <a:lvl3pPr marL="642938" indent="-128588">
              <a:buClr>
                <a:srgbClr val="0070C0"/>
              </a:buClr>
              <a:buSzPct val="90000"/>
              <a:buFont typeface="Courier New" panose="02070309020205020404" pitchFamily="49" charset="0"/>
              <a:buChar char="o"/>
              <a:defRPr/>
            </a:lvl3pPr>
          </a:lstStyle>
          <a:p>
            <a:pPr lvl="0"/>
            <a:r>
              <a:rPr lang="en-GB" dirty="0"/>
              <a:t>Click</a:t>
            </a:r>
          </a:p>
          <a:p>
            <a:pPr lvl="0"/>
            <a:r>
              <a:rPr lang="en-GB" dirty="0"/>
              <a:t>	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2057401" y="115094"/>
            <a:ext cx="6066692" cy="1027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369233"/>
            <a:ext cx="9144000" cy="4917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600" b="1" spc="225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IN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777881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225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2057401" y="115094"/>
            <a:ext cx="6066692" cy="1027906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6858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sz="3000"/>
              <a:t>Click to edit Master title style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200291769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  <a:lvl4pPr>
              <a:defRPr sz="1013"/>
            </a:lvl4pPr>
            <a:lvl5pPr>
              <a:defRPr sz="1013"/>
            </a:lvl5pPr>
            <a:lvl6pPr>
              <a:defRPr sz="1013"/>
            </a:lvl6pPr>
            <a:lvl7pPr>
              <a:defRPr sz="1013"/>
            </a:lvl7pPr>
            <a:lvl8pPr>
              <a:defRPr sz="1013"/>
            </a:lvl8pPr>
            <a:lvl9pPr>
              <a:defRPr sz="10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35080"/>
            <a:ext cx="1065628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89928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535080"/>
            <a:ext cx="1065628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0409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35080"/>
            <a:ext cx="1065628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3425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35080"/>
            <a:ext cx="1065628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080320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125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35080"/>
            <a:ext cx="1065628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7632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125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88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35080"/>
            <a:ext cx="1065628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7866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1" y="115094"/>
            <a:ext cx="6066692" cy="1027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" y="6426558"/>
            <a:ext cx="9144000" cy="44729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600" b="1" spc="225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IN"/>
              <a:t>National Academy of Customs, Indirect Taxes and Narcotics (NACIN)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8322"/>
            <a:ext cx="2065437" cy="1021988"/>
          </a:xfrm>
          <a:prstGeom prst="rect">
            <a:avLst/>
          </a:prstGeom>
        </p:spPr>
      </p:pic>
      <p:pic>
        <p:nvPicPr>
          <p:cNvPr id="8" name="Picture 7" descr="Image result for cbec logo"/>
          <p:cNvPicPr/>
          <p:nvPr userDrawn="1"/>
        </p:nvPicPr>
        <p:blipFill>
          <a:blip r:embed="rId15"/>
          <a:stretch>
            <a:fillRect/>
          </a:stretch>
        </p:blipFill>
        <p:spPr bwMode="auto">
          <a:xfrm>
            <a:off x="8023538" y="13712"/>
            <a:ext cx="1120463" cy="1129288"/>
          </a:xfrm>
          <a:prstGeom prst="rect">
            <a:avLst/>
          </a:prstGeom>
          <a:solidFill>
            <a:schemeClr val="accent1">
              <a:lumMod val="60000"/>
              <a:lumOff val="40000"/>
              <a:alpha val="53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2386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ransition/>
  <p:hf hdr="0" dt="0"/>
  <p:txStyles>
    <p:titleStyle>
      <a:lvl1pPr algn="ctr" defTabSz="514350" rtl="0" eaLnBrk="1" latinLnBrk="0" hangingPunct="1">
        <a:spcBef>
          <a:spcPct val="0"/>
        </a:spcBef>
        <a:buNone/>
        <a:defRPr sz="30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</p:titleStyle>
    <p:bodyStyle>
      <a:lvl1pPr marL="192881" indent="-192881" algn="l" defTabSz="51435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417910" indent="-160735" algn="l" defTabSz="514350" rtl="0" eaLnBrk="1" latinLnBrk="0" hangingPunct="1">
        <a:spcBef>
          <a:spcPct val="20000"/>
        </a:spcBef>
        <a:buFont typeface="Arial" pitchFamily="34" charset="0"/>
        <a:buChar char="–"/>
        <a:defRPr sz="1575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6429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35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900113" indent="-128588" algn="l" defTabSz="514350" rtl="0" eaLnBrk="1" latinLnBrk="0" hangingPunct="1">
        <a:spcBef>
          <a:spcPct val="20000"/>
        </a:spcBef>
        <a:buFont typeface="Arial" pitchFamily="34" charset="0"/>
        <a:buChar char="–"/>
        <a:defRPr sz="1125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157288" indent="-128588" algn="l" defTabSz="514350" rtl="0" eaLnBrk="1" latinLnBrk="0" hangingPunct="1">
        <a:spcBef>
          <a:spcPct val="20000"/>
        </a:spcBef>
        <a:buFont typeface="Arial" pitchFamily="34" charset="0"/>
        <a:buChar char="»"/>
        <a:defRPr sz="1125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Arial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ec.gov.in/resources/htdocs-cbec/gst/Press%20note%20export%20package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ec.gov.in/resources/htdocs-cbec/gst/20171006_PressRelease_22ndGSTCMeeting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ec.gov.in/resources/htdocs-cbec/gst/GST%20RATE%20APPROVED%20BY%20GST%20Council-%206.10.2017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ec.gov.in/resources/htdocs-cbec/customs/cs-circulars/cs-circulars-2017/details-of-vendors-for-webload-scrutinised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bec-gst.gov.in/cbec-mitra.html" TargetMode="External"/><Relationship Id="rId2" Type="http://schemas.openxmlformats.org/officeDocument/2006/relationships/hyperlink" Target="https://cbec-gst.gov.i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lpdesk@gst.gov.in" TargetMode="External"/><Relationship Id="rId4" Type="http://schemas.openxmlformats.org/officeDocument/2006/relationships/hyperlink" Target="mailto:cbecmitra.helpdesk@icegate.gov.in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askGSTech" TargetMode="External"/><Relationship Id="rId2" Type="http://schemas.openxmlformats.org/officeDocument/2006/relationships/hyperlink" Target="https://twitter.com/askGST_Go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witter.com/GSTNACIN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bec.gov.in/resources/htdocs-cbec/gst/Final_Master_circular_LUT_Bond_04102017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>
                <a:solidFill>
                  <a:prstClr val="black">
                    <a:tint val="75000"/>
                  </a:prstClr>
                </a:solidFill>
              </a:rPr>
              <a:t>National Academy of Customs, Indirect Taxes and Narcotics (NACIN)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62000" y="1579419"/>
            <a:ext cx="7772400" cy="2154412"/>
          </a:xfrm>
        </p:spPr>
        <p:txBody>
          <a:bodyPr>
            <a:noAutofit/>
          </a:bodyPr>
          <a:lstStyle/>
          <a:p>
            <a:pPr algn="ctr"/>
            <a:r>
              <a:rPr lang="en-IN" sz="4950" dirty="0">
                <a:cs typeface="Calibri" panose="020F0502020204030204" pitchFamily="34" charset="0"/>
              </a:rPr>
              <a:t>GST Update </a:t>
            </a:r>
            <a:br>
              <a:rPr lang="en-IN" sz="4950" dirty="0">
                <a:cs typeface="Calibri" panose="020F0502020204030204" pitchFamily="34" charset="0"/>
              </a:rPr>
            </a:br>
            <a:endParaRPr lang="en-IN" sz="2800" b="0" dirty="0">
              <a:cs typeface="Calibri" panose="020F0502020204030204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859280" y="3202055"/>
            <a:ext cx="5760720" cy="120396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endParaRPr lang="en-IN" sz="3200" dirty="0">
              <a:cs typeface="Calibri" panose="020F0502020204030204" pitchFamily="34" charset="0"/>
            </a:endParaRPr>
          </a:p>
          <a:p>
            <a:pPr algn="ctr"/>
            <a:r>
              <a:rPr lang="en-IN" sz="2800" dirty="0">
                <a:cs typeface="Calibri" panose="020F0502020204030204" pitchFamily="34" charset="0"/>
              </a:rPr>
              <a:t>Weekly Update </a:t>
            </a:r>
          </a:p>
          <a:p>
            <a:pPr algn="ctr"/>
            <a:r>
              <a:rPr lang="en-IN" sz="2800" dirty="0" smtClean="0">
                <a:cs typeface="Calibri" panose="020F0502020204030204" pitchFamily="34" charset="0"/>
              </a:rPr>
              <a:t>07.10.2017 </a:t>
            </a:r>
            <a:endParaRPr lang="en-IN" sz="28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7408956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>
                <a:hlinkClick r:id="rId2"/>
              </a:rPr>
              <a:t>http://www.cbec.gov.in/resources//</a:t>
            </a:r>
            <a:r>
              <a:rPr lang="en-IN" sz="2400" dirty="0" smtClean="0">
                <a:hlinkClick r:id="rId2"/>
              </a:rPr>
              <a:t>htdocs-cbec/gst/Press%20note%20export%20package.pdf</a:t>
            </a: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Holders of AA / EPCG and EOUs would not have to pay IGST, Cess etc. on imports. </a:t>
            </a:r>
            <a:endParaRPr lang="en-IN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Domestic </a:t>
            </a:r>
            <a:r>
              <a:rPr lang="en-IN" sz="2400" dirty="0"/>
              <a:t>supplies to holders of AA / EPCG and EOUs would be treated as deemed exports under Section 147 of CGST/SGST Act and refund of tax paid on such supplies given to the supplier.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Export Package by GST Council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179854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Merchant exporters will now have to pay nominal GST of 0.1% for procuring goods from domestic suppliers for export</a:t>
            </a:r>
            <a:r>
              <a:rPr lang="en-IN" sz="2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Concept of  "e-Wallet</a:t>
            </a:r>
            <a:r>
              <a:rPr lang="en-IN" sz="2400" dirty="0"/>
              <a:t>" which would be credited with a notional amount as if it is an advance refund. This credit would be used to pay IGST, GST etc. </a:t>
            </a:r>
            <a:r>
              <a:rPr lang="en-IN" sz="2400" dirty="0" smtClean="0"/>
              <a:t>To be operational from 1</a:t>
            </a:r>
            <a:r>
              <a:rPr lang="en-IN" sz="2400" baseline="30000" dirty="0" smtClean="0"/>
              <a:t>st</a:t>
            </a:r>
            <a:r>
              <a:rPr lang="en-IN" sz="2400" dirty="0" smtClean="0"/>
              <a:t> April, 2018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GST on Duty Free scrips like MEIS/SEIS reduced from 5% to NIL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Refunds to begin </a:t>
            </a:r>
            <a:r>
              <a:rPr lang="en-IN" sz="2400" dirty="0" err="1" smtClean="0"/>
              <a:t>w.e.f</a:t>
            </a:r>
            <a:r>
              <a:rPr lang="en-IN" sz="2400" dirty="0" smtClean="0"/>
              <a:t> 10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October, 2017</a:t>
            </a:r>
            <a:endParaRPr lang="en-IN" sz="2400" dirty="0"/>
          </a:p>
          <a:p>
            <a:pPr marL="285750" indent="-285750"/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Export Package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592558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4"/>
            <a:ext cx="8427720" cy="4525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>
                <a:hlinkClick r:id="rId2"/>
              </a:rPr>
              <a:t>http://www.cbec.gov.in/resources//</a:t>
            </a:r>
            <a:r>
              <a:rPr lang="en-IN" sz="2400" dirty="0" smtClean="0">
                <a:hlinkClick r:id="rId2"/>
              </a:rPr>
              <a:t>htdocs-cbec/gst/20171006_PressRelease_22ndGSTCMeeting.pdf</a:t>
            </a:r>
            <a:endParaRPr lang="en-IN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b="1" dirty="0" smtClean="0"/>
              <a:t>Composition Scheme</a:t>
            </a:r>
            <a:r>
              <a:rPr lang="en-IN" sz="2400" dirty="0" smtClean="0"/>
              <a:t>: Turnover threshold limit enhanced from Rs.75 lacs to </a:t>
            </a:r>
            <a:r>
              <a:rPr lang="en-IN" sz="2400" dirty="0" err="1" smtClean="0"/>
              <a:t>Rs.One</a:t>
            </a:r>
            <a:r>
              <a:rPr lang="en-IN" sz="2400" dirty="0" smtClean="0"/>
              <a:t> </a:t>
            </a:r>
            <a:r>
              <a:rPr lang="en-IN" sz="2400" dirty="0" smtClean="0"/>
              <a:t>crore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Compulsory </a:t>
            </a:r>
            <a:r>
              <a:rPr lang="en-IN" sz="2400" dirty="0" smtClean="0"/>
              <a:t>registration requirement </a:t>
            </a:r>
            <a:r>
              <a:rPr lang="en-IN" sz="2400" dirty="0" smtClean="0"/>
              <a:t>for suppliers making inter-state </a:t>
            </a:r>
            <a:r>
              <a:rPr lang="en-IN" sz="2400" dirty="0" smtClean="0"/>
              <a:t>supplies, even below exemption limit waived. </a:t>
            </a:r>
            <a:endParaRPr lang="en-IN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Small taxpayers having aggregate turnover of up to Rs.1.5 crore </a:t>
            </a:r>
            <a:r>
              <a:rPr lang="en-IN" sz="2400" dirty="0" smtClean="0"/>
              <a:t>to file returns </a:t>
            </a:r>
            <a:r>
              <a:rPr lang="en-IN" sz="2400" dirty="0" smtClean="0"/>
              <a:t>and pay taxes on quarterly basis; However registered buyers from these taxpayers will get ITC on monthly </a:t>
            </a:r>
            <a:r>
              <a:rPr lang="en-IN" sz="2400" dirty="0" smtClean="0"/>
              <a:t>basis.</a:t>
            </a: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Relief </a:t>
            </a:r>
            <a:r>
              <a:rPr lang="en-IN" dirty="0" smtClean="0"/>
              <a:t>for Small Units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372433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Reverse Charge Mechanism under Section 9(4) of the CGST Act, 2017 </a:t>
            </a:r>
            <a:r>
              <a:rPr lang="en-IN" sz="2400" dirty="0" smtClean="0"/>
              <a:t>suspended </a:t>
            </a:r>
            <a:r>
              <a:rPr lang="en-IN" sz="2400" dirty="0" smtClean="0"/>
              <a:t>till 31</a:t>
            </a:r>
            <a:r>
              <a:rPr lang="en-IN" sz="2400" baseline="30000" dirty="0" smtClean="0"/>
              <a:t>st</a:t>
            </a:r>
            <a:r>
              <a:rPr lang="en-IN" sz="2400" dirty="0" smtClean="0"/>
              <a:t> March, 2017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GST on Advance Payment: No GST on advances received by Suppliers of goods having aggregate turnover of up to Rs.1.5 crore; GST to be paid at the time of supply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Supplies from GTA to unregistered persons to be exempted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TDS/TCS Provisions to be postponed till 31</a:t>
            </a:r>
            <a:r>
              <a:rPr lang="en-IN" sz="2400" baseline="30000" dirty="0" smtClean="0"/>
              <a:t>st</a:t>
            </a:r>
            <a:r>
              <a:rPr lang="en-IN" sz="2400" dirty="0" smtClean="0"/>
              <a:t> March, 2017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E-way </a:t>
            </a:r>
            <a:r>
              <a:rPr lang="en-IN" sz="2400" dirty="0"/>
              <a:t>bill system shall be introduced in a staggered manner with effect from 01.01.2018 and shall be rolled out nationwide with effect from 01.04.2018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Relief for </a:t>
            </a:r>
            <a:r>
              <a:rPr lang="en-IN" dirty="0" smtClean="0"/>
              <a:t>small Units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64291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>
                <a:hlinkClick r:id="rId2"/>
              </a:rPr>
              <a:t>http://www.cbec.gov.in/resources//htdocs-cbec/gst/GST%20RATE%20APPROVED%20BY%20GST%20Council-%</a:t>
            </a:r>
            <a:r>
              <a:rPr lang="en-IN" sz="2400" dirty="0" smtClean="0">
                <a:hlinkClick r:id="rId2"/>
              </a:rPr>
              <a:t>206.10.2017.pdf</a:t>
            </a: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GST Rate on 27 goods and 11 services streamlined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IGST Exemptions on import of goods 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Rigs 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Imports </a:t>
            </a:r>
            <a:r>
              <a:rPr lang="en-IN" sz="2400" dirty="0"/>
              <a:t>of medicines supplied free by international agencies like UNICEF, WHO, Red </a:t>
            </a:r>
            <a:r>
              <a:rPr lang="en-IN" sz="2400" dirty="0" smtClean="0"/>
              <a:t>Cross, etc.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Bona </a:t>
            </a:r>
            <a:r>
              <a:rPr lang="en-IN" sz="2400" dirty="0"/>
              <a:t>fide gifts </a:t>
            </a:r>
            <a:r>
              <a:rPr lang="en-IN" sz="2400" dirty="0" smtClean="0"/>
              <a:t>up to </a:t>
            </a:r>
            <a:r>
              <a:rPr lang="en-IN" sz="2400" dirty="0"/>
              <a:t>CIF value limit of Rs. 5000 imported through post or air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GST Rates Streamlined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163237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>
                <a:hlinkClick r:id="rId2"/>
              </a:rPr>
              <a:t>http://www.cbec.gov.in/resources//</a:t>
            </a:r>
            <a:r>
              <a:rPr lang="en-IN" sz="2400" dirty="0" smtClean="0">
                <a:hlinkClick r:id="rId2"/>
              </a:rPr>
              <a:t>htdocs-cbec/customs/cs-circulars/cs-circulars-2017/details-of-vendors-for-webload-scrutinised.pdf</a:t>
            </a: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List of vendors seeking to provide </a:t>
            </a:r>
            <a:r>
              <a:rPr lang="en-IN" sz="2400" dirty="0" smtClean="0"/>
              <a:t>E-seals </a:t>
            </a:r>
            <a:r>
              <a:rPr lang="en-IN" sz="2400" dirty="0" smtClean="0"/>
              <a:t>put up on CBEC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Vendors to provide the RFID readers at the ports/ICDs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Till the mandatory self sealing is started, stuffing in present of Central Excise officers to continue</a:t>
            </a: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Self Sealing of Containers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715777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Scheme of budgetary support under Goods and Service Tax Regime to the units </a:t>
            </a:r>
            <a:r>
              <a:rPr lang="en-IN" sz="2400" dirty="0" smtClean="0"/>
              <a:t>located  </a:t>
            </a:r>
            <a:r>
              <a:rPr lang="en-IN" sz="2400" dirty="0"/>
              <a:t>in  States  of  Jammu  &amp;  Kashmir,  </a:t>
            </a:r>
            <a:r>
              <a:rPr lang="en-IN" sz="2400" dirty="0" err="1"/>
              <a:t>Uttarakhand</a:t>
            </a:r>
            <a:r>
              <a:rPr lang="en-IN" sz="2400" dirty="0"/>
              <a:t>,  Himachal  Pradesh  and </a:t>
            </a:r>
            <a:r>
              <a:rPr lang="en-IN" sz="2400" dirty="0" smtClean="0"/>
              <a:t>North </a:t>
            </a:r>
            <a:r>
              <a:rPr lang="en-IN" sz="2400" dirty="0"/>
              <a:t>East including Sikkim</a:t>
            </a:r>
            <a:r>
              <a:rPr lang="en-IN" sz="2400" dirty="0" smtClean="0"/>
              <a:t>.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DIPP, Ministry of Commerce Notification dated 5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October, </a:t>
            </a:r>
            <a:r>
              <a:rPr lang="en-IN" sz="2400" dirty="0" smtClean="0"/>
              <a:t>2017.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All </a:t>
            </a:r>
            <a:r>
              <a:rPr lang="en-IN" sz="2400" dirty="0" smtClean="0"/>
              <a:t>area based notifications have </a:t>
            </a:r>
            <a:r>
              <a:rPr lang="en-IN" sz="2400" dirty="0"/>
              <a:t>ceased to apply </a:t>
            </a:r>
            <a:r>
              <a:rPr lang="en-IN" sz="2400" dirty="0" err="1"/>
              <a:t>w.e.f</a:t>
            </a:r>
            <a:r>
              <a:rPr lang="en-IN" sz="2400" dirty="0"/>
              <a:t>. 01.07.2017 and stands rescinded on 18.07.2017 vide notification </a:t>
            </a:r>
            <a:r>
              <a:rPr lang="en-IN" sz="2400" dirty="0" smtClean="0"/>
              <a:t>No</a:t>
            </a:r>
            <a:r>
              <a:rPr lang="en-IN" sz="2400" dirty="0"/>
              <a:t>. 21/2017 dated 18.07.2017</a:t>
            </a:r>
            <a:r>
              <a:rPr lang="en-IN" sz="2400" dirty="0" smtClean="0"/>
              <a:t>. 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New </a:t>
            </a:r>
            <a:r>
              <a:rPr lang="en-IN" sz="2400" dirty="0" smtClean="0"/>
              <a:t>scheme announced </a:t>
            </a:r>
            <a:r>
              <a:rPr lang="en-IN" sz="2400" dirty="0" err="1" smtClean="0"/>
              <a:t>w.e.f</a:t>
            </a:r>
            <a:r>
              <a:rPr lang="en-IN" sz="2400" dirty="0" smtClean="0"/>
              <a:t> </a:t>
            </a:r>
            <a:r>
              <a:rPr lang="en-IN" sz="2400" dirty="0" smtClean="0"/>
              <a:t>1</a:t>
            </a:r>
            <a:r>
              <a:rPr lang="en-IN" sz="2400" baseline="30000" dirty="0" smtClean="0"/>
              <a:t>st</a:t>
            </a:r>
            <a:r>
              <a:rPr lang="en-IN" sz="2400" dirty="0" smtClean="0"/>
              <a:t> July, 2017</a:t>
            </a: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Area Based Exemptions in GST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323364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en-IN" sz="2400" dirty="0" smtClean="0"/>
              <a:t> The </a:t>
            </a:r>
            <a:r>
              <a:rPr lang="en-IN" sz="2400" dirty="0" smtClean="0"/>
              <a:t>scheme shall be valid for  each beneficiary for the residual period and the overall scheme shall be valid up to 30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June, </a:t>
            </a:r>
            <a:r>
              <a:rPr lang="en-IN" sz="2400" dirty="0" smtClean="0"/>
              <a:t>2027.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dirty="0" smtClean="0"/>
              <a:t>The </a:t>
            </a:r>
            <a:r>
              <a:rPr lang="en-IN" sz="2400" dirty="0" smtClean="0"/>
              <a:t>GST Council had left </a:t>
            </a:r>
            <a:r>
              <a:rPr lang="en-IN" sz="2400" dirty="0"/>
              <a:t>it to the discretion of Central and State </a:t>
            </a:r>
            <a:r>
              <a:rPr lang="en-IN" sz="2400" dirty="0" smtClean="0"/>
              <a:t>Governments </a:t>
            </a:r>
            <a:r>
              <a:rPr lang="en-IN" sz="2400" dirty="0"/>
              <a:t>to notify schemes of budgetary  support to such units</a:t>
            </a:r>
            <a:r>
              <a:rPr lang="en-IN" sz="2400" dirty="0" smtClean="0"/>
              <a:t>.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IN" sz="2400" dirty="0" smtClean="0"/>
              <a:t>Scheme </a:t>
            </a:r>
            <a:r>
              <a:rPr lang="en-IN" sz="2400" dirty="0" smtClean="0"/>
              <a:t>of Budgetary Support</a:t>
            </a:r>
          </a:p>
          <a:p>
            <a:pPr marL="800100" lvl="1" indent="-285750">
              <a:buFont typeface="Wingdings" pitchFamily="2" charset="2"/>
              <a:buChar char="ü"/>
            </a:pPr>
            <a:r>
              <a:rPr lang="en-IN" sz="2400" dirty="0" smtClean="0"/>
              <a:t>58% of the Central Tax/ 29% of the Integrated tax, paid through cash ledger to be refunded </a:t>
            </a:r>
            <a:r>
              <a:rPr lang="en-IN" sz="2400" dirty="0" smtClean="0"/>
              <a:t>(since </a:t>
            </a:r>
            <a:r>
              <a:rPr lang="en-IN" sz="2400" dirty="0" smtClean="0"/>
              <a:t>42% gets devolved to the states)</a:t>
            </a: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Area Based Exemptions in </a:t>
            </a:r>
            <a:r>
              <a:rPr lang="en-IN" dirty="0" smtClean="0"/>
              <a:t>GST</a:t>
            </a:r>
            <a:r>
              <a:rPr lang="en-IN" dirty="0" smtClean="0"/>
              <a:t>… </a:t>
            </a:r>
            <a:r>
              <a:rPr lang="en-IN" sz="2000" b="0" dirty="0" smtClean="0"/>
              <a:t>(Contd.)</a:t>
            </a:r>
            <a:endParaRPr lang="en-IN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6953228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>
                <a:hlinkClick r:id="rId2"/>
              </a:rPr>
              <a:t>https://cbec-gst.gov.in/</a:t>
            </a:r>
            <a:endParaRPr lang="en-I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>
                <a:hlinkClick r:id="rId3"/>
              </a:rPr>
              <a:t>CBEC MITRA HELPDESK</a:t>
            </a:r>
            <a:endParaRPr lang="en-IN" sz="2400" dirty="0"/>
          </a:p>
          <a:p>
            <a:pPr marL="800100" lvl="1" indent="-285750"/>
            <a:r>
              <a:rPr lang="en-IN" sz="2400" dirty="0"/>
              <a:t>1800 1200 232</a:t>
            </a:r>
          </a:p>
          <a:p>
            <a:pPr marL="800100" lvl="1" indent="-285750"/>
            <a:r>
              <a:rPr lang="en-IN" sz="2400" dirty="0">
                <a:hlinkClick r:id="rId4"/>
              </a:rPr>
              <a:t>cbecmitra.helpdesk@icegate.gov.in</a:t>
            </a:r>
            <a:endParaRPr lang="en-IN" sz="2400" dirty="0"/>
          </a:p>
          <a:p>
            <a:endParaRPr lang="en-IN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GSTN Help Desk</a:t>
            </a:r>
          </a:p>
          <a:p>
            <a:pPr marL="800100" lvl="1" indent="-285750"/>
            <a:r>
              <a:rPr lang="en-IN" sz="2400" dirty="0">
                <a:hlinkClick r:id="rId5"/>
              </a:rPr>
              <a:t>helpdesk@gst.gov.in</a:t>
            </a:r>
            <a:endParaRPr lang="en-IN" sz="2400" dirty="0"/>
          </a:p>
          <a:p>
            <a:pPr marL="800100" lvl="1" indent="-285750"/>
            <a:r>
              <a:rPr lang="en-IN" sz="2400" dirty="0"/>
              <a:t>Help Desk Number: 0120-4888999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0" dirty="0"/>
              <a:t>Any ISSUES/ queries? 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6127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1" y="115094"/>
            <a:ext cx="5918199" cy="1027906"/>
          </a:xfrm>
        </p:spPr>
        <p:txBody>
          <a:bodyPr>
            <a:normAutofit/>
          </a:bodyPr>
          <a:lstStyle/>
          <a:p>
            <a:r>
              <a:rPr lang="en-IN" sz="3200" b="0" dirty="0"/>
              <a:t>Any ISSUES/ queries?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2286000"/>
            <a:ext cx="7473536" cy="4023360"/>
          </a:xfrm>
        </p:spPr>
        <p:txBody>
          <a:bodyPr>
            <a:normAutofit/>
          </a:bodyPr>
          <a:lstStyle/>
          <a:p>
            <a:pPr lvl="1"/>
            <a:r>
              <a:rPr lang="en-IN" sz="2400" dirty="0"/>
              <a:t>Twitter Handles</a:t>
            </a:r>
          </a:p>
          <a:p>
            <a:pPr lvl="1"/>
            <a:r>
              <a:rPr lang="en-IN" sz="2400" dirty="0"/>
              <a:t>For General Questions</a:t>
            </a:r>
          </a:p>
          <a:p>
            <a:pPr lvl="1"/>
            <a:r>
              <a:rPr lang="en-IN" sz="2400" dirty="0">
                <a:hlinkClick r:id="rId2"/>
              </a:rPr>
              <a:t>https://twitter.com/askGST_GoI</a:t>
            </a:r>
            <a:endParaRPr lang="en-IN" sz="2400" dirty="0"/>
          </a:p>
          <a:p>
            <a:pPr lvl="1"/>
            <a:r>
              <a:rPr lang="en-IN" sz="2400" dirty="0"/>
              <a:t>For technology related issues</a:t>
            </a:r>
          </a:p>
          <a:p>
            <a:pPr lvl="1"/>
            <a:r>
              <a:rPr lang="en-IN" sz="2400" dirty="0">
                <a:hlinkClick r:id="rId3"/>
              </a:rPr>
              <a:t>https://twitter.com/askGSTech</a:t>
            </a:r>
            <a:endParaRPr lang="en-IN" sz="2400" dirty="0"/>
          </a:p>
          <a:p>
            <a:pPr lvl="1"/>
            <a:r>
              <a:rPr lang="en-IN" sz="2400" dirty="0"/>
              <a:t>NACIN twitter</a:t>
            </a:r>
          </a:p>
          <a:p>
            <a:pPr lvl="1"/>
            <a:r>
              <a:rPr lang="en-IN" sz="2400" dirty="0">
                <a:hlinkClick r:id="rId4"/>
              </a:rPr>
              <a:t>https://twitter.com/GSTNACIN</a:t>
            </a:r>
            <a:endParaRPr lang="en-IN" sz="2400" dirty="0"/>
          </a:p>
          <a:p>
            <a:pPr marL="128016" lvl="1" indent="0">
              <a:buNone/>
            </a:pPr>
            <a:endParaRPr lang="en-IN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National Academy of Customs, Indirect Taxes and Narcotics (NACIN)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0157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IN" sz="2800" dirty="0"/>
              <a:t>This Presentation covers the GST changes / observations/ press releases/ Tweet FAQs/ Sectoral FAQs released by CBEC since the last update on </a:t>
            </a:r>
            <a:r>
              <a:rPr lang="en-IN" sz="2800" dirty="0" smtClean="0"/>
              <a:t>30.09.2017</a:t>
            </a:r>
            <a:r>
              <a:rPr lang="en-IN" sz="2800" dirty="0"/>
              <a:t>. It supplements the earlier GST Updates. </a:t>
            </a:r>
          </a:p>
          <a:p>
            <a:pPr lvl="1" algn="just"/>
            <a:r>
              <a:rPr lang="en-IN" sz="2800" dirty="0"/>
              <a:t>This presentation is based on CGST Act/Rules/ Notifications. Similar parallel provisions in State Laws may be referred to as required </a:t>
            </a:r>
          </a:p>
          <a:p>
            <a:pPr marL="257175" lvl="1" indent="0">
              <a:buNone/>
            </a:pPr>
            <a:endParaRPr lang="en-IN" sz="2400" b="1" dirty="0"/>
          </a:p>
          <a:p>
            <a:pPr lvl="1"/>
            <a:endParaRPr lang="en-IN" sz="21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/>
              <a:t>National Academy of Customs, Indirect Taxes and Narcotics (NACIN)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0835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>
                <a:solidFill>
                  <a:schemeClr val="bg1"/>
                </a:solidFill>
              </a:rPr>
              <a:t/>
            </a:r>
            <a:br>
              <a:rPr lang="en-IN" b="1" dirty="0">
                <a:solidFill>
                  <a:schemeClr val="bg1"/>
                </a:solidFill>
              </a:rPr>
            </a:br>
            <a:r>
              <a:rPr lang="en-IN" b="1" dirty="0">
                <a:solidFill>
                  <a:schemeClr val="bg1"/>
                </a:solidFill>
              </a:rPr>
              <a:t/>
            </a:r>
            <a:br>
              <a:rPr lang="en-IN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/>
            </a:r>
            <a:br>
              <a:rPr lang="en-US" b="1" dirty="0">
                <a:solidFill>
                  <a:schemeClr val="bg1"/>
                </a:solidFill>
              </a:rPr>
            </a:br>
            <a:endParaRPr lang="en-IN" dirty="0">
              <a:solidFill>
                <a:srgbClr val="002060"/>
              </a:solidFill>
              <a:latin typeface="Berlin Sans FB Demi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type="subTitle" idx="1"/>
          </p:nvPr>
        </p:nvSpPr>
        <p:spPr>
          <a:xfrm>
            <a:off x="1371600" y="3006330"/>
            <a:ext cx="6400800" cy="1314450"/>
          </a:xfrm>
        </p:spPr>
        <p:txBody>
          <a:bodyPr>
            <a:noAutofit/>
          </a:bodyPr>
          <a:lstStyle/>
          <a:p>
            <a:pPr algn="ctr"/>
            <a:r>
              <a:rPr lang="en-IN" sz="3713" b="1" dirty="0">
                <a:solidFill>
                  <a:schemeClr val="tx1"/>
                </a:solidFill>
              </a:rPr>
              <a:t>THANK YOU </a:t>
            </a:r>
            <a:r>
              <a:rPr lang="en-IN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National Academy of Customs, Indirect Taxes and Narcotics (NACIN)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58430" y="1138180"/>
            <a:ext cx="16855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1254616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65760" y="1021080"/>
            <a:ext cx="8488680" cy="5195783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Notification No. 37-Central Tax dated 4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October, 2017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All </a:t>
            </a:r>
            <a:r>
              <a:rPr lang="en-IN" sz="2400" dirty="0"/>
              <a:t>registered persons who intend to supply goods or services for export without payment of integrated tax </a:t>
            </a:r>
            <a:endParaRPr lang="en-IN" sz="2400" dirty="0" smtClean="0"/>
          </a:p>
          <a:p>
            <a:pPr marL="800100" lvl="1" indent="-285750" algn="just"/>
            <a:r>
              <a:rPr lang="en-IN" sz="2400" dirty="0" smtClean="0"/>
              <a:t>shall </a:t>
            </a:r>
            <a:r>
              <a:rPr lang="en-IN" sz="2400" dirty="0"/>
              <a:t>be eligible to furnish a Letter of Undertaking in place of a bond </a:t>
            </a:r>
            <a:endParaRPr lang="en-IN" sz="2400" dirty="0" smtClean="0"/>
          </a:p>
          <a:p>
            <a:pPr marL="800100" lvl="1" indent="-285750" algn="just"/>
            <a:r>
              <a:rPr lang="en-IN" sz="2400" dirty="0" smtClean="0"/>
              <a:t>except </a:t>
            </a:r>
            <a:r>
              <a:rPr lang="en-IN" sz="2400" dirty="0"/>
              <a:t>those who have been prosecuted for any offence under the </a:t>
            </a:r>
            <a:r>
              <a:rPr lang="en-IN" sz="2400" dirty="0" smtClean="0"/>
              <a:t>CGST Act</a:t>
            </a:r>
            <a:r>
              <a:rPr lang="en-IN" sz="2400" dirty="0"/>
              <a:t>, 2017 </a:t>
            </a:r>
            <a:r>
              <a:rPr lang="en-IN" sz="2400" dirty="0" smtClean="0"/>
              <a:t>or the IGST Act</a:t>
            </a:r>
            <a:r>
              <a:rPr lang="en-IN" sz="2400" dirty="0"/>
              <a:t>, 2017 </a:t>
            </a:r>
            <a:r>
              <a:rPr lang="en-IN" sz="2400" dirty="0" smtClean="0"/>
              <a:t>or </a:t>
            </a:r>
            <a:r>
              <a:rPr lang="en-IN" sz="2400" dirty="0"/>
              <a:t>any of the existing laws in force in a case where the amount of tax evaded exceeds </a:t>
            </a:r>
            <a:r>
              <a:rPr lang="en-IN" sz="2400" dirty="0" err="1" smtClean="0"/>
              <a:t>Rs</a:t>
            </a:r>
            <a:r>
              <a:rPr lang="en-IN" sz="2400" dirty="0" smtClean="0"/>
              <a:t>. 2.5 crore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/>
              <a:t>The provisions </a:t>
            </a:r>
            <a:r>
              <a:rPr lang="en-IN" sz="2400" dirty="0" smtClean="0"/>
              <a:t>to apply mutatis </a:t>
            </a:r>
            <a:r>
              <a:rPr lang="en-IN" sz="2400" dirty="0"/>
              <a:t>mutandis </a:t>
            </a:r>
            <a:r>
              <a:rPr lang="en-IN" sz="2400" dirty="0" smtClean="0"/>
              <a:t>in </a:t>
            </a:r>
            <a:r>
              <a:rPr lang="en-IN" sz="2400" dirty="0"/>
              <a:t>respect of zero-rated supply of goods or services or both made by a registered person (including a </a:t>
            </a:r>
            <a:r>
              <a:rPr lang="en-IN" sz="2400" dirty="0" smtClean="0"/>
              <a:t>SEZ developer/ Unit) </a:t>
            </a:r>
            <a:r>
              <a:rPr lang="en-IN" sz="2400" dirty="0"/>
              <a:t>to a </a:t>
            </a:r>
            <a:r>
              <a:rPr lang="en-IN" sz="2400" dirty="0" smtClean="0"/>
              <a:t>SEZ developer or without </a:t>
            </a:r>
            <a:r>
              <a:rPr lang="en-IN" sz="2400" dirty="0"/>
              <a:t>payment of integrated tax.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LUT/ Bond for exporters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358052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Master Circular No. 08/2017-GST dated 4</a:t>
            </a:r>
            <a:r>
              <a:rPr lang="en-IN" sz="2400" baseline="30000" dirty="0" smtClean="0"/>
              <a:t>th</a:t>
            </a:r>
            <a:r>
              <a:rPr lang="en-IN" sz="2400" dirty="0" smtClean="0"/>
              <a:t> October, 2017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/>
              <a:t>Circular No. 2/2/2017 – GST dated 5th July, 2017, Circular No. 4/4/2017 – GST dated 7th July, 2017 and Circular No. 5/5/2017 – GST dated 11th August, </a:t>
            </a:r>
            <a:r>
              <a:rPr lang="en-IN" sz="2400" dirty="0" smtClean="0"/>
              <a:t>2017 rescinded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Facility to export under LUT extended to all registered persons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N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>
                <a:hlinkClick r:id="rId2"/>
              </a:rPr>
              <a:t>http://www.cbec.gov.in/resources//htdocs-cbec/gst/Final_Master_circular_LUT_Bond_04102017.pdf</a:t>
            </a:r>
            <a:endParaRPr lang="en-IN" sz="2400" dirty="0"/>
          </a:p>
          <a:p>
            <a:pPr algn="just"/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Master Circular on LUT/ Bond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430994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520" y="1356360"/>
            <a:ext cx="8488680" cy="4769807"/>
          </a:xfrm>
        </p:spPr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Validity of LUT</a:t>
            </a:r>
          </a:p>
          <a:p>
            <a:pPr marL="800100" lvl="1" indent="-285750" algn="just">
              <a:buFont typeface="Wingdings" pitchFamily="2" charset="2"/>
              <a:buChar char="Ø"/>
            </a:pPr>
            <a:r>
              <a:rPr lang="en-IN" sz="2175" dirty="0" smtClean="0"/>
              <a:t>	Valid for the whole </a:t>
            </a:r>
            <a:r>
              <a:rPr lang="en-IN" sz="2175" dirty="0" smtClean="0"/>
              <a:t>financial year in which it is tendered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Facility of LUT deemed to be withdrawn </a:t>
            </a:r>
            <a:r>
              <a:rPr lang="en-IN" sz="2400" dirty="0" smtClean="0"/>
              <a:t>: </a:t>
            </a:r>
            <a:endParaRPr lang="en-IN" sz="2400" dirty="0" smtClean="0"/>
          </a:p>
          <a:p>
            <a:pPr marL="800100" lvl="1" indent="-285750" algn="just">
              <a:buFont typeface="Wingdings" pitchFamily="2" charset="2"/>
              <a:buChar char="Ø"/>
            </a:pPr>
            <a:r>
              <a:rPr lang="en-IN" sz="2400" dirty="0" smtClean="0"/>
              <a:t>In case of Goods, if goods </a:t>
            </a:r>
            <a:r>
              <a:rPr lang="en-IN" sz="2400" dirty="0" smtClean="0"/>
              <a:t>are not exported within three months from the date of </a:t>
            </a:r>
            <a:r>
              <a:rPr lang="en-IN" sz="2400" dirty="0" smtClean="0"/>
              <a:t>issue </a:t>
            </a:r>
            <a:r>
              <a:rPr lang="en-IN" sz="2400" dirty="0" smtClean="0"/>
              <a:t>of export invoice and the requisite tax plus interest is not paid within 15 days </a:t>
            </a:r>
            <a:r>
              <a:rPr lang="en-IN" sz="2400" dirty="0" smtClean="0"/>
              <a:t>thereafter.</a:t>
            </a:r>
          </a:p>
          <a:p>
            <a:pPr marL="800100" lvl="1" indent="-285750" algn="just">
              <a:buFont typeface="Wingdings" pitchFamily="2" charset="2"/>
              <a:buChar char="Ø"/>
            </a:pPr>
            <a:r>
              <a:rPr lang="en-IN" sz="2400" dirty="0" smtClean="0"/>
              <a:t>In case of </a:t>
            </a:r>
            <a:r>
              <a:rPr lang="en-IN" sz="2400" dirty="0" smtClean="0"/>
              <a:t>services, 15 days after expiry of one year; As payment is to be received within one year from the </a:t>
            </a:r>
            <a:r>
              <a:rPr lang="en-IN" sz="2400" dirty="0" smtClean="0"/>
              <a:t>issue </a:t>
            </a:r>
            <a:r>
              <a:rPr lang="en-IN" sz="2400" dirty="0" smtClean="0"/>
              <a:t>of invoice; </a:t>
            </a:r>
            <a:r>
              <a:rPr lang="en-IN" sz="2400" dirty="0" smtClean="0"/>
              <a:t>requisite </a:t>
            </a:r>
            <a:r>
              <a:rPr lang="en-IN" sz="2400" dirty="0"/>
              <a:t>tax plus interest </a:t>
            </a:r>
            <a:r>
              <a:rPr lang="en-IN" sz="2400" dirty="0" smtClean="0"/>
              <a:t>to </a:t>
            </a:r>
            <a:r>
              <a:rPr lang="en-IN" sz="2400" dirty="0" smtClean="0"/>
              <a:t>be paid </a:t>
            </a:r>
            <a:r>
              <a:rPr lang="en-IN" sz="2400" dirty="0" smtClean="0"/>
              <a:t>within </a:t>
            </a:r>
            <a:r>
              <a:rPr lang="en-IN" sz="2400" dirty="0"/>
              <a:t>15 </a:t>
            </a:r>
            <a:r>
              <a:rPr lang="en-IN" sz="2400" dirty="0" smtClean="0"/>
              <a:t>days thereafter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Master Circular- Validity of LUT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13172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18795"/>
            <a:ext cx="8442960" cy="510988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Format of LUT/Bond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/>
              <a:t>FORM GST </a:t>
            </a:r>
            <a:r>
              <a:rPr lang="en-IN" sz="2400" dirty="0" smtClean="0"/>
              <a:t>RFD-11… to be manually submitted till module developed on the GST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LUT 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175" dirty="0" smtClean="0"/>
              <a:t>on Letter head of the registered </a:t>
            </a:r>
            <a:r>
              <a:rPr lang="en-IN" sz="2175" dirty="0" smtClean="0"/>
              <a:t>person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175" dirty="0" smtClean="0"/>
              <a:t>in duplicate 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175" dirty="0" smtClean="0"/>
              <a:t>To be  </a:t>
            </a:r>
            <a:r>
              <a:rPr lang="en-IN" sz="2175" dirty="0"/>
              <a:t>be executed by the working partner, the Managing Director or the Company Secretary or the proprietor or by a person duly authorised by such working partner or Board of Directors of such company or proprietor.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400" dirty="0" smtClean="0"/>
              <a:t>The </a:t>
            </a:r>
            <a:r>
              <a:rPr lang="en-IN" sz="2400" dirty="0"/>
              <a:t>bond, wherever required, shall be furnished on non-judicial stamp paper of the value as applicable in the State in which the bond is being furnished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LUT/Bond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067269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Documents for LUT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Self Declaration </a:t>
            </a:r>
            <a:r>
              <a:rPr lang="en-IN" sz="2400" dirty="0" smtClean="0"/>
              <a:t>that no prosecution pending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Verification</a:t>
            </a:r>
            <a:r>
              <a:rPr lang="en-IN" sz="2400" dirty="0"/>
              <a:t>, if any, may be done on post-facto basis. </a:t>
            </a: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Time for acceptance of Bond/LUT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To </a:t>
            </a:r>
            <a:r>
              <a:rPr lang="en-IN" sz="2400" dirty="0"/>
              <a:t>be accepted within a period of three working days of its </a:t>
            </a:r>
            <a:r>
              <a:rPr lang="en-IN" sz="2400" dirty="0" smtClean="0"/>
              <a:t>receipt </a:t>
            </a:r>
          </a:p>
          <a:p>
            <a:pPr marL="800100" lvl="1" indent="-285750">
              <a:buFont typeface="Wingdings" pitchFamily="2" charset="2"/>
              <a:buChar char="Ø"/>
            </a:pPr>
            <a:r>
              <a:rPr lang="en-IN" sz="2400" dirty="0" smtClean="0"/>
              <a:t>Deemed to be accepted, if </a:t>
            </a:r>
            <a:r>
              <a:rPr lang="en-IN" sz="2400" dirty="0" smtClean="0"/>
              <a:t>not </a:t>
            </a:r>
            <a:r>
              <a:rPr lang="en-IN" sz="2400" dirty="0"/>
              <a:t>accepted within </a:t>
            </a:r>
            <a:r>
              <a:rPr lang="en-IN" sz="2400" dirty="0" smtClean="0"/>
              <a:t>three working days as above.</a:t>
            </a: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LUT/Bond          </a:t>
            </a:r>
            <a:r>
              <a:rPr lang="en-IN" sz="2000" b="0" dirty="0" smtClean="0"/>
              <a:t>(Contd.)</a:t>
            </a:r>
            <a:endParaRPr lang="en-IN" sz="20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3244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400" dirty="0" smtClean="0"/>
              <a:t>Bond</a:t>
            </a:r>
          </a:p>
          <a:p>
            <a:pPr marL="800100" lvl="1" indent="-285750" algn="just">
              <a:buFont typeface="Wingdings" pitchFamily="2" charset="2"/>
              <a:buChar char="Ø"/>
            </a:pPr>
            <a:r>
              <a:rPr lang="en-IN" sz="2400" dirty="0" smtClean="0"/>
              <a:t>Persons </a:t>
            </a:r>
            <a:r>
              <a:rPr lang="en-IN" sz="2400" dirty="0"/>
              <a:t>who have been prosecuted for cases involving an amount exceeding </a:t>
            </a:r>
            <a:r>
              <a:rPr lang="en-IN" sz="2400" dirty="0" err="1" smtClean="0"/>
              <a:t>Rs</a:t>
            </a:r>
            <a:r>
              <a:rPr lang="en-IN" sz="2400" dirty="0" smtClean="0"/>
              <a:t>. 2.5 crore </a:t>
            </a:r>
            <a:endParaRPr lang="en-IN" sz="2400" dirty="0" smtClean="0"/>
          </a:p>
          <a:p>
            <a:pPr marL="800100" lvl="1" indent="-285750" algn="just">
              <a:buFont typeface="Wingdings" pitchFamily="2" charset="2"/>
              <a:buChar char="Ø"/>
            </a:pPr>
            <a:r>
              <a:rPr lang="en-IN" sz="2400" dirty="0" smtClean="0"/>
              <a:t>A </a:t>
            </a:r>
            <a:r>
              <a:rPr lang="en-IN" sz="2400" dirty="0"/>
              <a:t>bond, in all cases, shall be accompanied by a bank guarantee of 15% of the bond amount</a:t>
            </a:r>
            <a:r>
              <a:rPr lang="en-IN" sz="2400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No discretion to reduce the amount of BG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Running Bond permitted </a:t>
            </a:r>
          </a:p>
          <a:p>
            <a:pPr marL="800100" lvl="1" indent="-285750" algn="just">
              <a:buFont typeface="Wingdings" pitchFamily="2" charset="2"/>
              <a:buChar char="Ø"/>
            </a:pPr>
            <a:r>
              <a:rPr lang="en-IN" sz="2400" dirty="0" smtClean="0"/>
              <a:t>The onus </a:t>
            </a:r>
            <a:r>
              <a:rPr lang="en-IN" sz="2400" dirty="0"/>
              <a:t>of maintaining the debit / credit entries of integrated tax in the running bond will lie with the exporter. The record of such entries shall be furnished to the Central tax officer as and when </a:t>
            </a:r>
            <a:r>
              <a:rPr lang="en-IN" sz="2400" dirty="0" smtClean="0"/>
              <a:t>required.</a:t>
            </a:r>
            <a:endParaRPr lang="en-IN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Bond with BG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872185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/>
              <a:t>LUT/Bond shall be accepted by the jurisdictional Deputy/Assistant Commissioner having jurisdiction over the principal place </a:t>
            </a:r>
            <a:r>
              <a:rPr lang="en-IN" sz="2400" dirty="0" smtClean="0"/>
              <a:t>of </a:t>
            </a:r>
            <a:r>
              <a:rPr lang="en-IN" sz="2400" dirty="0"/>
              <a:t>business of the exporter. </a:t>
            </a:r>
            <a:endParaRPr lang="en-IN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N" sz="2400" dirty="0" smtClean="0"/>
              <a:t>The </a:t>
            </a:r>
            <a:r>
              <a:rPr lang="en-IN" sz="2400" dirty="0"/>
              <a:t>exporter is at liberty to furnish the LUT/bond before either the Central Tax Authority or the State Tax Authority till the administrative mechanism for assigning of taxpayers to the respective authority is implemented.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LUT/Bond : Jurisdictional </a:t>
            </a:r>
            <a:r>
              <a:rPr lang="en-IN" dirty="0"/>
              <a:t>officer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IN" smtClean="0"/>
              <a:t>National Academy of Customs, Indirect Taxes and Narcotics (NACIN)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247091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Them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13256</TotalTime>
  <Words>1489</Words>
  <Application>Microsoft Office PowerPoint</Application>
  <PresentationFormat>On-screen Show (4:3)</PresentationFormat>
  <Paragraphs>155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Theme2</vt:lpstr>
      <vt:lpstr>GST Update  </vt:lpstr>
      <vt:lpstr>Background</vt:lpstr>
      <vt:lpstr>LUT/ Bond for exporters </vt:lpstr>
      <vt:lpstr>Master Circular on LUT/ Bond</vt:lpstr>
      <vt:lpstr>Master Circular- Validity of LUT</vt:lpstr>
      <vt:lpstr>LUT/Bond</vt:lpstr>
      <vt:lpstr>LUT/Bond          (Contd.)</vt:lpstr>
      <vt:lpstr>Bond with BG</vt:lpstr>
      <vt:lpstr>LUT/Bond : Jurisdictional officer</vt:lpstr>
      <vt:lpstr>Export Package by GST Council</vt:lpstr>
      <vt:lpstr>Export Package</vt:lpstr>
      <vt:lpstr>Relief for Small Units</vt:lpstr>
      <vt:lpstr>Relief for small Units</vt:lpstr>
      <vt:lpstr>GST Rates Streamlined</vt:lpstr>
      <vt:lpstr>Self Sealing of Containers</vt:lpstr>
      <vt:lpstr>Area Based Exemptions in GST</vt:lpstr>
      <vt:lpstr>Area Based Exemptions in GST… (Contd.)</vt:lpstr>
      <vt:lpstr>Any ISSUES/ queries? </vt:lpstr>
      <vt:lpstr>Any ISSUES/ queries? </vt:lpstr>
      <vt:lpstr>  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S.COMM</cp:lastModifiedBy>
  <cp:revision>494</cp:revision>
  <dcterms:created xsi:type="dcterms:W3CDTF">2017-03-10T16:10:22Z</dcterms:created>
  <dcterms:modified xsi:type="dcterms:W3CDTF">2017-10-09T06:45:03Z</dcterms:modified>
</cp:coreProperties>
</file>