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3"/>
  </p:notesMasterIdLst>
  <p:handoutMasterIdLst>
    <p:handoutMasterId r:id="rId24"/>
  </p:handoutMasterIdLst>
  <p:sldIdLst>
    <p:sldId id="544" r:id="rId2"/>
    <p:sldId id="518" r:id="rId3"/>
    <p:sldId id="572" r:id="rId4"/>
    <p:sldId id="549" r:id="rId5"/>
    <p:sldId id="565" r:id="rId6"/>
    <p:sldId id="550" r:id="rId7"/>
    <p:sldId id="588" r:id="rId8"/>
    <p:sldId id="586" r:id="rId9"/>
    <p:sldId id="583" r:id="rId10"/>
    <p:sldId id="584" r:id="rId11"/>
    <p:sldId id="587" r:id="rId12"/>
    <p:sldId id="590" r:id="rId13"/>
    <p:sldId id="591" r:id="rId14"/>
    <p:sldId id="594" r:id="rId15"/>
    <p:sldId id="595" r:id="rId16"/>
    <p:sldId id="593" r:id="rId17"/>
    <p:sldId id="599" r:id="rId18"/>
    <p:sldId id="589" r:id="rId19"/>
    <p:sldId id="547" r:id="rId20"/>
    <p:sldId id="473" r:id="rId21"/>
    <p:sldId id="41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CA8014"/>
    <a:srgbClr val="F0DB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6410"/>
  </p:normalViewPr>
  <p:slideViewPr>
    <p:cSldViewPr snapToGrid="0">
      <p:cViewPr>
        <p:scale>
          <a:sx n="85" d="100"/>
          <a:sy n="85" d="100"/>
        </p:scale>
        <p:origin x="-1368" y="-72"/>
      </p:cViewPr>
      <p:guideLst>
        <p:guide orient="horz" pos="2160"/>
        <p:guide pos="2880"/>
      </p:guideLst>
    </p:cSldViewPr>
  </p:slideViewPr>
  <p:outlineViewPr>
    <p:cViewPr>
      <p:scale>
        <a:sx n="33" d="100"/>
        <a:sy n="33" d="100"/>
      </p:scale>
      <p:origin x="0" y="-2304"/>
    </p:cViewPr>
  </p:outlineViewPr>
  <p:notesTextViewPr>
    <p:cViewPr>
      <p:scale>
        <a:sx n="1" d="1"/>
        <a:sy n="1" d="1"/>
      </p:scale>
      <p:origin x="0" y="0"/>
    </p:cViewPr>
  </p:notesTextViewPr>
  <p:notesViewPr>
    <p:cSldViewPr snapToGrid="0">
      <p:cViewPr>
        <p:scale>
          <a:sx n="100" d="100"/>
          <a:sy n="100" d="100"/>
        </p:scale>
        <p:origin x="1890" y="-121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10/23/2017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vbcbvcbvc</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23-10-2017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vbcbvcbvc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p14="http://schemas.microsoft.com/office/powerpoint/2010/main" val="522414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10</a:t>
            </a:fld>
            <a:endParaRPr lang="en-IN"/>
          </a:p>
        </p:txBody>
      </p:sp>
    </p:spTree>
    <p:extLst>
      <p:ext uri="{BB962C8B-B14F-4D97-AF65-F5344CB8AC3E}">
        <p14:creationId xmlns:p14="http://schemas.microsoft.com/office/powerpoint/2010/main" val="2901382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11</a:t>
            </a:fld>
            <a:endParaRPr lang="en-IN"/>
          </a:p>
        </p:txBody>
      </p:sp>
    </p:spTree>
    <p:extLst>
      <p:ext uri="{BB962C8B-B14F-4D97-AF65-F5344CB8AC3E}">
        <p14:creationId xmlns:p14="http://schemas.microsoft.com/office/powerpoint/2010/main" val="1458018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SOURCE: </a:t>
            </a:r>
            <a:r>
              <a:rPr lang="en-IN" dirty="0" err="1"/>
              <a:t>GSTTech</a:t>
            </a:r>
            <a:r>
              <a:rPr lang="en-IN" dirty="0"/>
              <a:t> twitter handle and the Webinar held by GSTN</a:t>
            </a:r>
          </a:p>
        </p:txBody>
      </p:sp>
      <p:sp>
        <p:nvSpPr>
          <p:cNvPr id="4" name="Slide Number Placeholder 3"/>
          <p:cNvSpPr>
            <a:spLocks noGrp="1"/>
          </p:cNvSpPr>
          <p:nvPr>
            <p:ph type="sldNum" sz="quarter" idx="10"/>
          </p:nvPr>
        </p:nvSpPr>
        <p:spPr/>
        <p:txBody>
          <a:bodyPr/>
          <a:lstStyle/>
          <a:p>
            <a:fld id="{1C1E5E4A-9CCB-41E2-A252-E47A68AB1551}" type="slidenum">
              <a:rPr lang="en-IN" smtClean="0"/>
              <a:pPr/>
              <a:t>13</a:t>
            </a:fld>
            <a:endParaRPr lang="en-IN"/>
          </a:p>
        </p:txBody>
      </p:sp>
    </p:spTree>
    <p:extLst>
      <p:ext uri="{BB962C8B-B14F-4D97-AF65-F5344CB8AC3E}">
        <p14:creationId xmlns:p14="http://schemas.microsoft.com/office/powerpoint/2010/main" val="2365542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 recipient get the date in his GSTR-2A which is a view only document</a:t>
            </a:r>
            <a:r>
              <a:rPr lang="en-IN" baseline="0" dirty="0"/>
              <a:t> available in JSON or pdf format; However there are free software available for converting JSON to Excel. </a:t>
            </a:r>
          </a:p>
          <a:p>
            <a:r>
              <a:rPr lang="en-IN" baseline="0" dirty="0"/>
              <a:t>The uploaded invoices can be seen by the recipient taxpayer till the GSTR-1 is filed by the supplier taxpayer ; Once the GSTR-1 is filed, the recipient taxpayer can action on the uploaded invoices; The recipient taxpayer can accept, reject, modify and keep pending; PLUS he can also add the missing invoices which were not uploaded by the supplier taxpayers.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14</a:t>
            </a:fld>
            <a:endParaRPr lang="en-IN"/>
          </a:p>
        </p:txBody>
      </p:sp>
    </p:spTree>
    <p:extLst>
      <p:ext uri="{BB962C8B-B14F-4D97-AF65-F5344CB8AC3E}">
        <p14:creationId xmlns:p14="http://schemas.microsoft.com/office/powerpoint/2010/main" val="75675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 recipient get the date in his GSTR-2A which is a view only document</a:t>
            </a:r>
            <a:r>
              <a:rPr lang="en-IN" baseline="0" dirty="0"/>
              <a:t> available in JSON or pdf format; However there are free software available for converting JSON to Excel.  GSTR-2A is just a draft statement on inward suppliers; This gets incrementally uploaded as and when the suppliers files their GSTR-1s; </a:t>
            </a:r>
          </a:p>
          <a:p>
            <a:r>
              <a:rPr lang="en-IN" baseline="0" dirty="0"/>
              <a:t>The uploaded invoices can be seen by the recipient taxpayer till the GSTR-1 is filed by the supplier taxpayer ; Once the GSTR-1 is filed, the recipient taxpayer can action on the uploaded invoices; The recipient taxpayer can accept, reject, modify and keep pending; PLUS he can also add the missing invoices which were not uploaded by the supplier taxpayers.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15</a:t>
            </a:fld>
            <a:endParaRPr lang="en-IN"/>
          </a:p>
        </p:txBody>
      </p:sp>
    </p:spTree>
    <p:extLst>
      <p:ext uri="{BB962C8B-B14F-4D97-AF65-F5344CB8AC3E}">
        <p14:creationId xmlns:p14="http://schemas.microsoft.com/office/powerpoint/2010/main" val="3156137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What about compensation</a:t>
            </a:r>
            <a:r>
              <a:rPr lang="en-IN" baseline="0" dirty="0"/>
              <a:t> Cess; Penalty for paying that ??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17</a:t>
            </a:fld>
            <a:endParaRPr lang="en-IN"/>
          </a:p>
        </p:txBody>
      </p:sp>
    </p:spTree>
    <p:extLst>
      <p:ext uri="{BB962C8B-B14F-4D97-AF65-F5344CB8AC3E}">
        <p14:creationId xmlns:p14="http://schemas.microsoft.com/office/powerpoint/2010/main" val="987622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21</a:t>
            </a:fld>
            <a:endParaRPr lang="en-IN"/>
          </a:p>
        </p:txBody>
      </p:sp>
    </p:spTree>
    <p:extLst>
      <p:ext uri="{BB962C8B-B14F-4D97-AF65-F5344CB8AC3E}">
        <p14:creationId xmlns:p14="http://schemas.microsoft.com/office/powerpoint/2010/main" val="217044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3</a:t>
            </a:fld>
            <a:endParaRPr lang="en-IN"/>
          </a:p>
        </p:txBody>
      </p:sp>
    </p:spTree>
    <p:extLst>
      <p:ext uri="{BB962C8B-B14F-4D97-AF65-F5344CB8AC3E}">
        <p14:creationId xmlns:p14="http://schemas.microsoft.com/office/powerpoint/2010/main" val="341393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Various representations were received from trade; Jewellers carry their goods along with them to multiple States for</a:t>
            </a:r>
            <a:r>
              <a:rPr lang="en-IN" baseline="0" dirty="0"/>
              <a:t> showing to the prospective clients; There were apprehension – Whether they were to be treated as casual taxpayers? As they were taking their goods technically to a different state and were supplying from those states; Therefore they are required to take registration as causal taxpayers; If they take registration as casual taxpayers, they become distinct persons and are required to pay GST when they take goods to a different state;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4</a:t>
            </a:fld>
            <a:endParaRPr lang="en-IN"/>
          </a:p>
        </p:txBody>
      </p:sp>
    </p:spTree>
    <p:extLst>
      <p:ext uri="{BB962C8B-B14F-4D97-AF65-F5344CB8AC3E}">
        <p14:creationId xmlns:p14="http://schemas.microsoft.com/office/powerpoint/2010/main" val="3708476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5</a:t>
            </a:fld>
            <a:endParaRPr lang="en-IN"/>
          </a:p>
        </p:txBody>
      </p:sp>
    </p:spTree>
    <p:extLst>
      <p:ext uri="{BB962C8B-B14F-4D97-AF65-F5344CB8AC3E}">
        <p14:creationId xmlns:p14="http://schemas.microsoft.com/office/powerpoint/2010/main" val="34602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supplier or recipient – anyone of them can take refund; Earlier</a:t>
            </a:r>
            <a:r>
              <a:rPr lang="en-IN" baseline="0" dirty="0"/>
              <a:t> only recipients could take refund; Lets say Supplier issues an invoice of Rs.100/- and 18/- (GST), If the recipient pays only </a:t>
            </a:r>
            <a:r>
              <a:rPr lang="en-IN" baseline="0" dirty="0" err="1"/>
              <a:t>Rs</a:t>
            </a:r>
            <a:r>
              <a:rPr lang="en-IN" baseline="0" dirty="0"/>
              <a:t>. 100/- and will have to reject </a:t>
            </a:r>
            <a:r>
              <a:rPr lang="en-IN" baseline="0" dirty="0" err="1"/>
              <a:t>Rs</a:t>
            </a:r>
            <a:r>
              <a:rPr lang="en-IN" baseline="0" dirty="0"/>
              <a:t>. 18/- when the same is auto-populated in his GSTR-2; </a:t>
            </a:r>
            <a:r>
              <a:rPr lang="en-IN" baseline="0" dirty="0" err="1"/>
              <a:t>Rs</a:t>
            </a:r>
            <a:r>
              <a:rPr lang="en-IN" baseline="0" dirty="0"/>
              <a:t>. 18/- will be taken as refund by the supplier in such a case; The other way out is that the recipient pay Rs.118/- to the supplier and takes the ITC or refund of Rs.18/-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6</a:t>
            </a:fld>
            <a:endParaRPr lang="en-IN"/>
          </a:p>
        </p:txBody>
      </p:sp>
    </p:spTree>
    <p:extLst>
      <p:ext uri="{BB962C8B-B14F-4D97-AF65-F5344CB8AC3E}">
        <p14:creationId xmlns:p14="http://schemas.microsoft.com/office/powerpoint/2010/main" val="124817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Payment of 118/- or 100/- is presumed as the logical solution though it would purely be based on contract between the supplier and recipient; However</a:t>
            </a:r>
            <a:r>
              <a:rPr lang="en-IN" baseline="0" dirty="0"/>
              <a:t> this is likely to be the most likely</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7</a:t>
            </a:fld>
            <a:endParaRPr lang="en-IN"/>
          </a:p>
        </p:txBody>
      </p:sp>
    </p:spTree>
    <p:extLst>
      <p:ext uri="{BB962C8B-B14F-4D97-AF65-F5344CB8AC3E}">
        <p14:creationId xmlns:p14="http://schemas.microsoft.com/office/powerpoint/2010/main" val="260841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8</a:t>
            </a:fld>
            <a:endParaRPr lang="en-IN"/>
          </a:p>
        </p:txBody>
      </p:sp>
    </p:spTree>
    <p:extLst>
      <p:ext uri="{BB962C8B-B14F-4D97-AF65-F5344CB8AC3E}">
        <p14:creationId xmlns:p14="http://schemas.microsoft.com/office/powerpoint/2010/main" val="194805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9</a:t>
            </a:fld>
            <a:endParaRPr lang="en-IN"/>
          </a:p>
        </p:txBody>
      </p:sp>
    </p:spTree>
    <p:extLst>
      <p:ext uri="{BB962C8B-B14F-4D97-AF65-F5344CB8AC3E}">
        <p14:creationId xmlns:p14="http://schemas.microsoft.com/office/powerpoint/2010/main" val="239034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p14="http://schemas.microsoft.com/office/powerpoint/2010/main" val="20940809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8782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2684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88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a:t>Click</a:t>
            </a:r>
          </a:p>
          <a:p>
            <a:pPr lvl="0"/>
            <a:r>
              <a:rPr lang="en-GB" dirty="0"/>
              <a:t>	</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spTree>
    <p:extLst>
      <p:ext uri="{BB962C8B-B14F-4D97-AF65-F5344CB8AC3E}">
        <p14:creationId xmlns:p14="http://schemas.microsoft.com/office/powerpoint/2010/main" val="25777881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a:t>Click to edit Master title style</a:t>
            </a:r>
            <a:endParaRPr lang="en-GB" sz="3000" dirty="0"/>
          </a:p>
        </p:txBody>
      </p:sp>
    </p:spTree>
    <p:extLst>
      <p:ext uri="{BB962C8B-B14F-4D97-AF65-F5344CB8AC3E}">
        <p14:creationId xmlns:p14="http://schemas.microsoft.com/office/powerpoint/2010/main" val="20029176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8992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040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83425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0803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632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7866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bec-gst.gov.in/cbec-mitra.html" TargetMode="External"/><Relationship Id="rId2" Type="http://schemas.openxmlformats.org/officeDocument/2006/relationships/hyperlink" Target="https://cbec-gst.gov.in/" TargetMode="External"/><Relationship Id="rId1" Type="http://schemas.openxmlformats.org/officeDocument/2006/relationships/slideLayout" Target="../slideLayouts/slideLayout2.xml"/><Relationship Id="rId5" Type="http://schemas.openxmlformats.org/officeDocument/2006/relationships/hyperlink" Target="mailto:helpdesk@gst.gov.in" TargetMode="External"/><Relationship Id="rId4" Type="http://schemas.openxmlformats.org/officeDocument/2006/relationships/hyperlink" Target="mailto:cbecmitra.helpdesk@icegate.gov.i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a:cs typeface="Calibri" panose="020F0502020204030204" pitchFamily="34" charset="0"/>
              </a:rPr>
              <a:t>GST Update </a:t>
            </a:r>
            <a:br>
              <a:rPr lang="en-IN" sz="4950" dirty="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59280" y="3202055"/>
            <a:ext cx="5760720" cy="1203960"/>
          </a:xfrm>
          <a:prstGeom prst="rect">
            <a:avLst/>
          </a:prstGeom>
        </p:spPr>
        <p:txBody>
          <a:bodyPr>
            <a:normAutofit fontScale="85000" lnSpcReduction="20000"/>
          </a:bodyPr>
          <a:lstStyle/>
          <a:p>
            <a:endParaRPr lang="en-IN" sz="3200" dirty="0">
              <a:cs typeface="Calibri" panose="020F0502020204030204" pitchFamily="34" charset="0"/>
            </a:endParaRPr>
          </a:p>
          <a:p>
            <a:pPr algn="ctr"/>
            <a:r>
              <a:rPr lang="en-IN" sz="2800" dirty="0">
                <a:cs typeface="Calibri" panose="020F0502020204030204" pitchFamily="34" charset="0"/>
              </a:rPr>
              <a:t>Weekly Update </a:t>
            </a:r>
          </a:p>
          <a:p>
            <a:pPr algn="ctr"/>
            <a:r>
              <a:rPr lang="en-IN" sz="2800" dirty="0">
                <a:cs typeface="Calibri" panose="020F0502020204030204" pitchFamily="34" charset="0"/>
              </a:rPr>
              <a:t>21.10.2017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667408956"/>
      </p:ext>
    </p:extLst>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7280"/>
            <a:ext cx="8229600" cy="5259074"/>
          </a:xfrm>
        </p:spPr>
        <p:txBody>
          <a:bodyPr/>
          <a:lstStyle/>
          <a:p>
            <a:pPr marL="285750" indent="-285750" algn="just">
              <a:buFont typeface="Arial" panose="020B0604020202020204" pitchFamily="34" charset="0"/>
              <a:buChar char="•"/>
            </a:pPr>
            <a:r>
              <a:rPr lang="en-IN" sz="2400" dirty="0"/>
              <a:t>GST RFD-01 </a:t>
            </a:r>
          </a:p>
          <a:p>
            <a:pPr marL="285750" indent="-285750" algn="just">
              <a:buFont typeface="Arial" panose="020B0604020202020204" pitchFamily="34" charset="0"/>
              <a:buChar char="•"/>
            </a:pPr>
            <a:r>
              <a:rPr lang="en-IN" sz="2400" dirty="0"/>
              <a:t>The format for statement 2 and </a:t>
            </a:r>
            <a:r>
              <a:rPr lang="en-IN" sz="2400" dirty="0" smtClean="0"/>
              <a:t>Statement 4 </a:t>
            </a:r>
            <a:r>
              <a:rPr lang="en-IN" sz="2400" dirty="0"/>
              <a:t>in GST RFD-01 is amended; Column for CESS added( Earlier it was missed) </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a:p>
          <a:p>
            <a:pPr algn="just"/>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a:xfrm>
            <a:off x="1875295" y="115093"/>
            <a:ext cx="6248798" cy="1254923"/>
          </a:xfrm>
        </p:spPr>
        <p:txBody>
          <a:bodyPr>
            <a:normAutofit/>
          </a:bodyPr>
          <a:lstStyle/>
          <a:p>
            <a:r>
              <a:rPr lang="en-IN" dirty="0"/>
              <a:t>AMENDMENTS IN CGST RULES (</a:t>
            </a:r>
            <a:r>
              <a:rPr lang="en-IN" dirty="0" err="1"/>
              <a:t>Contd</a:t>
            </a:r>
            <a:r>
              <a:rPr lang="en-IN" dirty="0"/>
              <a:t>)</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pic>
        <p:nvPicPr>
          <p:cNvPr id="6" name="Picture 5"/>
          <p:cNvPicPr/>
          <p:nvPr/>
        </p:nvPicPr>
        <p:blipFill rotWithShape="1">
          <a:blip r:embed="rId3"/>
          <a:srcRect l="23433" t="10640" r="23719" b="54483"/>
          <a:stretch/>
        </p:blipFill>
        <p:spPr bwMode="auto">
          <a:xfrm>
            <a:off x="2" y="2473036"/>
            <a:ext cx="9143999" cy="3896197"/>
          </a:xfrm>
          <a:prstGeom prst="rect">
            <a:avLst/>
          </a:prstGeom>
          <a:ln w="889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TextBox 6"/>
          <p:cNvSpPr txBox="1"/>
          <p:nvPr/>
        </p:nvSpPr>
        <p:spPr>
          <a:xfrm>
            <a:off x="0" y="5852160"/>
            <a:ext cx="3291840" cy="400110"/>
          </a:xfrm>
          <a:prstGeom prst="rect">
            <a:avLst/>
          </a:prstGeom>
          <a:solidFill>
            <a:schemeClr val="accent6">
              <a:lumMod val="40000"/>
              <a:lumOff val="60000"/>
            </a:schemeClr>
          </a:solidFill>
          <a:ln>
            <a:solidFill>
              <a:schemeClr val="accent1"/>
            </a:solidFill>
          </a:ln>
        </p:spPr>
        <p:txBody>
          <a:bodyPr wrap="square" rtlCol="0">
            <a:spAutoFit/>
          </a:bodyPr>
          <a:lstStyle/>
          <a:p>
            <a:r>
              <a:rPr lang="en-IN" sz="2000" dirty="0"/>
              <a:t>One Column for CESS added </a:t>
            </a:r>
          </a:p>
        </p:txBody>
      </p:sp>
      <p:cxnSp>
        <p:nvCxnSpPr>
          <p:cNvPr id="9" name="Curved Connector 8"/>
          <p:cNvCxnSpPr/>
          <p:nvPr/>
        </p:nvCxnSpPr>
        <p:spPr>
          <a:xfrm rot="5400000" flipH="1" flipV="1">
            <a:off x="3368040" y="5303520"/>
            <a:ext cx="822960" cy="640080"/>
          </a:xfrm>
          <a:prstGeom prst="curvedConnector3">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0118196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679954"/>
          </a:xfrm>
        </p:spPr>
        <p:txBody>
          <a:bodyPr/>
          <a:lstStyle/>
          <a:p>
            <a:pPr marL="285750" indent="-285750" algn="just">
              <a:buFont typeface="Wingdings" pitchFamily="2" charset="2"/>
              <a:buChar char="§"/>
            </a:pPr>
            <a:r>
              <a:rPr lang="en-IN" sz="2200" dirty="0" err="1"/>
              <a:t>Notn</a:t>
            </a:r>
            <a:r>
              <a:rPr lang="en-IN" sz="2200" dirty="0"/>
              <a:t> No.39/2017-Central Tax (Rate) dated 18.10.2017 issued. </a:t>
            </a:r>
            <a:r>
              <a:rPr lang="en-IN" sz="2200" u="sng" dirty="0"/>
              <a:t>Parallel </a:t>
            </a:r>
            <a:r>
              <a:rPr lang="en-IN" sz="2200" u="sng" dirty="0" err="1"/>
              <a:t>Notn</a:t>
            </a:r>
            <a:r>
              <a:rPr lang="en-IN" sz="2200" u="sng" dirty="0"/>
              <a:t> No. 40/2017-Integrtaed Tax (Rate) also issued</a:t>
            </a:r>
          </a:p>
          <a:p>
            <a:pPr marL="800100" lvl="1" indent="-285750" algn="just"/>
            <a:r>
              <a:rPr lang="en-IN" sz="1975" dirty="0"/>
              <a:t>CGST </a:t>
            </a:r>
            <a:r>
              <a:rPr lang="en-IN" sz="1975" b="1" dirty="0"/>
              <a:t>@2.5% </a:t>
            </a:r>
            <a:r>
              <a:rPr lang="en-IN" sz="1975" dirty="0"/>
              <a:t>on Food preparations put up in unit containers and intended for free distribution to economically weaker sections of the society under a programme duly approved by the Central Government or any State Government.</a:t>
            </a:r>
          </a:p>
          <a:p>
            <a:pPr marL="800100" lvl="1" indent="-285750" algn="just"/>
            <a:r>
              <a:rPr lang="en-IN" sz="1975" dirty="0"/>
              <a:t>Reduced rate available on the condition that the supplier produces certificate from proper officer that the food preparations have been distributed free to the economically weaker sections of the society under a programme duly approved by the Central Government or the State Government concerned, within a period of five months from the date of supply of such goods or within such further period as the proper officer, may allow in this regard.</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a:xfrm>
            <a:off x="1875295" y="115093"/>
            <a:ext cx="6248798" cy="1254923"/>
          </a:xfrm>
        </p:spPr>
        <p:txBody>
          <a:bodyPr>
            <a:normAutofit/>
          </a:bodyPr>
          <a:lstStyle/>
          <a:p>
            <a:r>
              <a:rPr lang="en-IN" dirty="0"/>
              <a:t>GST rate on food preparations intended for weaker sections reduced</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87025897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endParaRPr lang="en-IN" dirty="0"/>
          </a:p>
          <a:p>
            <a:pPr lvl="8" indent="0">
              <a:buNone/>
            </a:pPr>
            <a:endParaRPr lang="en-IN" dirty="0"/>
          </a:p>
          <a:p>
            <a:pPr lvl="8" indent="0">
              <a:buNone/>
            </a:pPr>
            <a:endParaRPr lang="en-IN" sz="3600" b="1" dirty="0"/>
          </a:p>
          <a:p>
            <a:pPr lvl="8" indent="0">
              <a:buNone/>
            </a:pPr>
            <a:endParaRPr lang="en-IN" sz="3600" b="1" dirty="0"/>
          </a:p>
          <a:p>
            <a:pPr lvl="8" indent="0">
              <a:buNone/>
            </a:pPr>
            <a:r>
              <a:rPr lang="en-IN" sz="3600" b="1" dirty="0"/>
              <a:t>GST Portal Updates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endParaRPr lang="en-IN"/>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5808469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320" y="1021080"/>
            <a:ext cx="8610600" cy="5335274"/>
          </a:xfrm>
        </p:spPr>
        <p:txBody>
          <a:bodyPr/>
          <a:lstStyle/>
          <a:p>
            <a:pPr marL="285750" indent="-285750">
              <a:buFont typeface="Wingdings" pitchFamily="2" charset="2"/>
              <a:buChar char="§"/>
            </a:pPr>
            <a:r>
              <a:rPr lang="en-IN" sz="2400" b="1" dirty="0"/>
              <a:t>What if supplier forgot to upload a few invoices and GSTR-1 is filed? Whether the recipient get ITC? Whether supplier pay tax on such invoices? </a:t>
            </a:r>
          </a:p>
          <a:p>
            <a:pPr marL="800100" lvl="1" indent="-285750"/>
            <a:r>
              <a:rPr lang="en-IN" sz="2175" dirty="0"/>
              <a:t>The recipient can add these invoices in his GSTR-2; </a:t>
            </a:r>
          </a:p>
          <a:p>
            <a:pPr marL="928688" lvl="2" indent="-285750"/>
            <a:r>
              <a:rPr lang="en-IN" sz="2175" dirty="0"/>
              <a:t>The added invoices will auto-populated in GSTR-1A of the supplier</a:t>
            </a:r>
          </a:p>
          <a:p>
            <a:pPr marL="928688" lvl="2" indent="-285750"/>
            <a:r>
              <a:rPr lang="en-IN" sz="2175" dirty="0"/>
              <a:t>The supplier can accept the invoices before filing GSTR-3; and can pay tax; </a:t>
            </a:r>
          </a:p>
          <a:p>
            <a:pPr marL="928688" lvl="2" indent="-285750"/>
            <a:r>
              <a:rPr lang="en-IN" sz="2175" dirty="0"/>
              <a:t>The recipient too can claim ITC in such scenario</a:t>
            </a:r>
          </a:p>
          <a:p>
            <a:pPr marL="800100" lvl="1" indent="-285750"/>
            <a:r>
              <a:rPr lang="en-IN" sz="2175" dirty="0"/>
              <a:t>If both supplier as well as recipient forgot to upload invoice, </a:t>
            </a:r>
          </a:p>
          <a:p>
            <a:pPr marL="928688" lvl="2" indent="-285750"/>
            <a:r>
              <a:rPr lang="en-IN" sz="2175" dirty="0"/>
              <a:t>the supplier can upload the invoices in next month; </a:t>
            </a:r>
          </a:p>
          <a:p>
            <a:pPr marL="928688" lvl="2" indent="-285750"/>
            <a:r>
              <a:rPr lang="en-IN" sz="2175" dirty="0"/>
              <a:t>Pay tax with interest; and the recipient will be able to claim ITC as well </a:t>
            </a:r>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41486228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1"/>
            <a:ext cx="8229600" cy="4602480"/>
          </a:xfrm>
        </p:spPr>
        <p:txBody>
          <a:bodyPr/>
          <a:lstStyle/>
          <a:p>
            <a:pPr marL="285750" indent="-285750">
              <a:buFont typeface="Wingdings" pitchFamily="2" charset="2"/>
              <a:buChar char="§"/>
            </a:pPr>
            <a:r>
              <a:rPr lang="en-IN" sz="2400" b="1" dirty="0"/>
              <a:t>What if the supplier do not/ not able to uploaded his GSTR-1, even though he uploaded the invoices? </a:t>
            </a:r>
          </a:p>
          <a:p>
            <a:endParaRPr lang="en-IN" sz="2400" b="1" dirty="0"/>
          </a:p>
          <a:p>
            <a:pPr marL="800100" lvl="1" indent="-285750" algn="just"/>
            <a:r>
              <a:rPr lang="en-IN" sz="2175" dirty="0"/>
              <a:t>Saved </a:t>
            </a:r>
            <a:r>
              <a:rPr lang="en-IN" sz="2175" dirty="0" smtClean="0"/>
              <a:t>Vs. </a:t>
            </a:r>
            <a:r>
              <a:rPr lang="en-IN" sz="2175" dirty="0"/>
              <a:t>Submitted Invoices: Such invoices are saved ( but not submitted) in the GSTR-1 of the supplier; Till the GSTR-1 is submitted, such invoices do not form part of GSTR-1</a:t>
            </a:r>
          </a:p>
          <a:p>
            <a:pPr marL="800100" lvl="1" indent="-285750"/>
            <a:r>
              <a:rPr lang="en-IN" sz="2175" dirty="0"/>
              <a:t>Such invoices will not be auto-populated in the GSTR-2A of the recipient; The recipient should add such missing invoices in his GSTR-2 ( </a:t>
            </a:r>
            <a:r>
              <a:rPr lang="en-IN" sz="2175" dirty="0" smtClean="0"/>
              <a:t>by </a:t>
            </a:r>
            <a:r>
              <a:rPr lang="en-IN" sz="2175" dirty="0"/>
              <a:t>using add missing invoices option) </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422728843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Wingdings" pitchFamily="2" charset="2"/>
              <a:buChar char="§"/>
            </a:pPr>
            <a:r>
              <a:rPr lang="en-IN" sz="2400" b="1" dirty="0"/>
              <a:t>What if the supplier has uploaded invoice in which place of supply is wrong? Can the recipient amend the invoice?</a:t>
            </a:r>
          </a:p>
          <a:p>
            <a:endParaRPr lang="en-IN" sz="2400" b="1" dirty="0"/>
          </a:p>
          <a:p>
            <a:pPr marL="800100" lvl="1" indent="-285750"/>
            <a:r>
              <a:rPr lang="en-IN" sz="2175" dirty="0"/>
              <a:t>No, he will have to reject the invoice and upload the fresh </a:t>
            </a:r>
            <a:r>
              <a:rPr lang="en-IN" sz="2175" dirty="0" smtClean="0"/>
              <a:t>invoice.</a:t>
            </a:r>
            <a:endParaRPr lang="en-IN" sz="2175" dirty="0"/>
          </a:p>
          <a:p>
            <a:pPr marL="800100" lvl="1" indent="-285750" algn="just"/>
            <a:r>
              <a:rPr lang="en-IN" sz="2175" dirty="0"/>
              <a:t>Similarly, GSTIN of the supplier, invoice number, date, reverse charge flag and POS can not be changed by the recipient taxpayer. In case he wants to change these details, he will have to reject the auto-populated invoices and add invoice as missing </a:t>
            </a:r>
            <a:r>
              <a:rPr lang="en-IN" sz="2175" dirty="0" smtClean="0"/>
              <a:t>invoices.  </a:t>
            </a:r>
            <a:endParaRPr lang="en-IN" sz="2175" dirty="0"/>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32465114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7586"/>
            <a:ext cx="8229600" cy="4598581"/>
          </a:xfrm>
        </p:spPr>
        <p:txBody>
          <a:bodyPr/>
          <a:lstStyle/>
          <a:p>
            <a:pPr marL="285750" indent="-285750">
              <a:buFont typeface="Wingdings" pitchFamily="2" charset="2"/>
              <a:buChar char="§"/>
            </a:pPr>
            <a:r>
              <a:rPr lang="en-IN" sz="2400" b="1" dirty="0"/>
              <a:t>For how long a recipient taxpayer view his GSTR-2A?</a:t>
            </a:r>
          </a:p>
          <a:p>
            <a:pPr marL="800100" lvl="1" indent="-285750"/>
            <a:r>
              <a:rPr lang="en-IN" sz="2175" dirty="0"/>
              <a:t>A GSTR-2A is available for view till the GSTR-2 is filed by the recipient taxpayer; However, even after filing GSTR-2, GSTR-2A will be available for download in his post login section</a:t>
            </a:r>
          </a:p>
          <a:p>
            <a:endParaRPr lang="en-IN" sz="2400" dirty="0"/>
          </a:p>
          <a:p>
            <a:pPr marL="285750" indent="-285750">
              <a:buFont typeface="Wingdings" pitchFamily="2" charset="2"/>
              <a:buChar char="§"/>
            </a:pPr>
            <a:r>
              <a:rPr lang="en-IN" sz="2400" b="1" dirty="0"/>
              <a:t>Can GSTR-1 be filed by those who missed the deadline of 10</a:t>
            </a:r>
            <a:r>
              <a:rPr lang="en-IN" sz="2400" b="1" baseline="30000" dirty="0"/>
              <a:t>th</a:t>
            </a:r>
            <a:r>
              <a:rPr lang="en-IN" sz="2400" b="1" dirty="0"/>
              <a:t> October, 2017 for the month of July</a:t>
            </a:r>
            <a:r>
              <a:rPr lang="en-IN" sz="2400" dirty="0"/>
              <a:t>?</a:t>
            </a:r>
          </a:p>
          <a:p>
            <a:pPr marL="800100" lvl="1" indent="-285750" algn="just"/>
            <a:r>
              <a:rPr lang="en-IN" sz="2175" dirty="0"/>
              <a:t>During the period of filing GSTR-2, </a:t>
            </a:r>
            <a:r>
              <a:rPr lang="en-IN" sz="2175" dirty="0" smtClean="0"/>
              <a:t>i.e. </a:t>
            </a:r>
            <a:r>
              <a:rPr lang="en-IN" sz="2175" dirty="0"/>
              <a:t>11</a:t>
            </a:r>
            <a:r>
              <a:rPr lang="en-IN" sz="2175" baseline="30000" dirty="0"/>
              <a:t>th</a:t>
            </a:r>
            <a:r>
              <a:rPr lang="en-IN" sz="2175" dirty="0"/>
              <a:t> to 31</a:t>
            </a:r>
            <a:r>
              <a:rPr lang="en-IN" sz="2175" baseline="30000" dirty="0"/>
              <a:t>st</a:t>
            </a:r>
            <a:r>
              <a:rPr lang="en-IN" sz="2175" dirty="0"/>
              <a:t> October, 2017, the taxpayers will not be able to file their GSTR-1s.</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95068524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Wingdings" pitchFamily="2" charset="2"/>
              <a:buChar char="§"/>
            </a:pPr>
            <a:r>
              <a:rPr lang="en-IN" sz="2400" b="1" dirty="0"/>
              <a:t>Some of </a:t>
            </a:r>
            <a:r>
              <a:rPr lang="en-IN" sz="2400" b="1"/>
              <a:t>the </a:t>
            </a:r>
            <a:r>
              <a:rPr lang="en-IN" sz="2400" b="1" smtClean="0"/>
              <a:t>taxpayers </a:t>
            </a:r>
            <a:r>
              <a:rPr lang="en-IN" sz="2400" b="1" dirty="0"/>
              <a:t>while filing their GSTR-3B for September, 2017 are required to pay late fee even though the time period for filing the return was not over</a:t>
            </a:r>
          </a:p>
          <a:p>
            <a:pPr marL="800100" lvl="1" indent="-285750" algn="just"/>
            <a:r>
              <a:rPr lang="en-IN" sz="2175" dirty="0"/>
              <a:t>The late fee pertains to the earlier period of August</a:t>
            </a:r>
          </a:p>
          <a:p>
            <a:pPr marL="800100" lvl="1" indent="-285750" algn="just"/>
            <a:r>
              <a:rPr lang="en-IN" sz="2175" dirty="0"/>
              <a:t>Any late fee left unpaid for the earlier month gets carry forward to the next month</a:t>
            </a:r>
          </a:p>
          <a:p>
            <a:pPr marL="800100" lvl="1" indent="-285750" algn="just"/>
            <a:r>
              <a:rPr lang="en-IN" sz="2175" dirty="0" smtClean="0"/>
              <a:t>Calculation = </a:t>
            </a:r>
            <a:r>
              <a:rPr lang="en-IN" sz="2175" dirty="0"/>
              <a:t>(Day of filing of previous month returns – Day of submission of previous month returns) * 2 ( tax heads -CGST and SGST)* 100</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67446425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GSTR-2</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pic>
        <p:nvPicPr>
          <p:cNvPr id="1026" name="Picture 2" descr="https://pbs.twimg.com/media/DMY4457UIAA_D4R.jpg:lar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264920"/>
            <a:ext cx="9144000" cy="510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2240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https://cbec-gst.gov.in/</a:t>
            </a:r>
            <a:endParaRPr lang="en-IN" sz="2400" dirty="0"/>
          </a:p>
          <a:p>
            <a:pPr marL="285750" indent="-285750">
              <a:buFont typeface="Arial" panose="020B0604020202020204" pitchFamily="34" charset="0"/>
              <a:buChar char="•"/>
            </a:pPr>
            <a:r>
              <a:rPr lang="en-IN" sz="2400" dirty="0">
                <a:hlinkClick r:id="rId3"/>
              </a:rPr>
              <a:t>CBEC MITRA HELPDESK</a:t>
            </a:r>
            <a:endParaRPr lang="en-IN" sz="2400" dirty="0"/>
          </a:p>
          <a:p>
            <a:pPr marL="800100" lvl="1" indent="-285750"/>
            <a:r>
              <a:rPr lang="en-IN" sz="2400" dirty="0"/>
              <a:t>1800 1200 232</a:t>
            </a:r>
          </a:p>
          <a:p>
            <a:pPr marL="800100" lvl="1" indent="-285750"/>
            <a:r>
              <a:rPr lang="en-IN" sz="2400" dirty="0">
                <a:hlinkClick r:id="rId4"/>
              </a:rPr>
              <a:t>cbecmitra.helpdesk@icegate.gov.in</a:t>
            </a:r>
            <a:endParaRPr lang="en-IN" sz="2400" dirty="0"/>
          </a:p>
          <a:p>
            <a:endParaRPr lang="en-IN" sz="2400" dirty="0"/>
          </a:p>
          <a:p>
            <a:pPr marL="285750" indent="-285750">
              <a:buFont typeface="Arial" panose="020B0604020202020204" pitchFamily="34" charset="0"/>
              <a:buChar char="•"/>
            </a:pPr>
            <a:r>
              <a:rPr lang="en-IN" sz="2400" dirty="0"/>
              <a:t>GSTN Help Desk</a:t>
            </a:r>
          </a:p>
          <a:p>
            <a:pPr marL="800100" lvl="1" indent="-285750"/>
            <a:r>
              <a:rPr lang="en-IN" sz="2400" dirty="0">
                <a:hlinkClick r:id="rId5"/>
              </a:rPr>
              <a:t>helpdesk@gst.gov.in</a:t>
            </a:r>
            <a:endParaRPr lang="en-IN" sz="2400" dirty="0"/>
          </a:p>
          <a:p>
            <a:pPr marL="800100" lvl="1" indent="-285750"/>
            <a:r>
              <a:rPr lang="en-IN" sz="2400" dirty="0"/>
              <a:t>Help Desk Number: 0120-4888999</a:t>
            </a:r>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4" name="Title 3"/>
          <p:cNvSpPr>
            <a:spLocks noGrp="1"/>
          </p:cNvSpPr>
          <p:nvPr>
            <p:ph type="title"/>
          </p:nvPr>
        </p:nvSpPr>
        <p:spPr/>
        <p:txBody>
          <a:bodyPr/>
          <a:lstStyle/>
          <a:p>
            <a:r>
              <a:rPr lang="en-IN" sz="2800" b="0" dirty="0"/>
              <a:t>Any ISSUES/ queries? </a:t>
            </a:r>
            <a:endParaRPr lang="en-IN"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0761278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Background</a:t>
            </a:r>
          </a:p>
        </p:txBody>
      </p:sp>
      <p:sp>
        <p:nvSpPr>
          <p:cNvPr id="3" name="Content Placeholder 2"/>
          <p:cNvSpPr>
            <a:spLocks noGrp="1"/>
          </p:cNvSpPr>
          <p:nvPr>
            <p:ph idx="1"/>
          </p:nvPr>
        </p:nvSpPr>
        <p:spPr/>
        <p:txBody>
          <a:bodyPr>
            <a:normAutofit/>
          </a:bodyPr>
          <a:lstStyle/>
          <a:p>
            <a:pPr lvl="1" algn="just"/>
            <a:r>
              <a:rPr lang="en-IN" sz="2800" dirty="0"/>
              <a:t>This Presentation covers the GST changes / observations/ press releases/ Tweet FAQs/ Sectoral FAQs released by CBEC since the last update on 14.10.2017. It supplements the earlier GST Updates. </a:t>
            </a:r>
          </a:p>
          <a:p>
            <a:pPr lvl="1" algn="just"/>
            <a:r>
              <a:rPr lang="en-IN" sz="2800" dirty="0"/>
              <a:t>This presentation is based on CGST Act/Rules/ Notifications. Similar parallel provisions in State Laws may be referred to as required </a:t>
            </a:r>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908356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a:t>Any ISSUES/ queries? </a:t>
            </a:r>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a:t>Twitter Handles</a:t>
            </a:r>
          </a:p>
          <a:p>
            <a:pPr lvl="1"/>
            <a:r>
              <a:rPr lang="en-IN" sz="2400" dirty="0"/>
              <a:t>For General Questions</a:t>
            </a:r>
          </a:p>
          <a:p>
            <a:pPr lvl="1"/>
            <a:r>
              <a:rPr lang="en-IN" sz="2400" dirty="0">
                <a:hlinkClick r:id="rId2"/>
              </a:rPr>
              <a:t>https://twitter.com/askGST_GoI</a:t>
            </a:r>
            <a:endParaRPr lang="en-IN" sz="2400" dirty="0"/>
          </a:p>
          <a:p>
            <a:pPr lvl="1"/>
            <a:r>
              <a:rPr lang="en-IN" sz="2400" dirty="0"/>
              <a:t>For technology related issues</a:t>
            </a:r>
          </a:p>
          <a:p>
            <a:pPr lvl="1"/>
            <a:r>
              <a:rPr lang="en-IN" sz="2400" dirty="0">
                <a:hlinkClick r:id="rId3"/>
              </a:rPr>
              <a:t>https://twitter.com/askGSTech</a:t>
            </a:r>
            <a:endParaRPr lang="en-IN" sz="2400" dirty="0"/>
          </a:p>
          <a:p>
            <a:pPr lvl="1"/>
            <a:r>
              <a:rPr lang="en-IN" sz="2400" dirty="0"/>
              <a:t>NACIN twitter</a:t>
            </a:r>
          </a:p>
          <a:p>
            <a:pPr lvl="1"/>
            <a:r>
              <a:rPr lang="en-IN" sz="2400" dirty="0">
                <a:hlinkClick r:id="rId4"/>
              </a:rPr>
              <a:t>https://twitter.com/GSTNACIN</a:t>
            </a:r>
            <a:endParaRPr lang="en-IN" sz="2400" dirty="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chemeClr val="bg1"/>
                </a:solidFill>
              </a:rPr>
              <a:t/>
            </a:r>
            <a:br>
              <a:rPr lang="en-IN" b="1" dirty="0">
                <a:solidFill>
                  <a:schemeClr val="bg1"/>
                </a:solidFill>
              </a:rPr>
            </a:br>
            <a:r>
              <a:rPr lang="en-IN" b="1" dirty="0">
                <a:solidFill>
                  <a:schemeClr val="bg1"/>
                </a:solidFill>
              </a:rPr>
              <a:t/>
            </a:r>
            <a:br>
              <a:rPr lang="en-IN" b="1" dirty="0">
                <a:solidFill>
                  <a:schemeClr val="bg1"/>
                </a:solidFill>
              </a:rPr>
            </a:br>
            <a:r>
              <a:rPr lang="en-US" b="1" dirty="0">
                <a:solidFill>
                  <a:schemeClr val="bg1"/>
                </a:solidFill>
              </a:rPr>
              <a:t/>
            </a:r>
            <a:br>
              <a:rPr lang="en-US" b="1" dirty="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a:solidFill>
                  <a:schemeClr val="tx1"/>
                </a:solidFill>
              </a:rPr>
              <a:t> </a:t>
            </a:r>
          </a:p>
        </p:txBody>
      </p:sp>
      <p:sp>
        <p:nvSpPr>
          <p:cNvPr id="6" name="Footer Placeholder 5"/>
          <p:cNvSpPr>
            <a:spLocks noGrp="1"/>
          </p:cNvSpPr>
          <p:nvPr>
            <p:ph type="ftr" sz="quarter" idx="11"/>
          </p:nvPr>
        </p:nvSpPr>
        <p:spPr/>
        <p:txBody>
          <a:bodyPr/>
          <a:lstStyle/>
          <a:p>
            <a:r>
              <a:rPr lang="en-IN"/>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gn="just">
              <a:buFont typeface="Wingdings" pitchFamily="2" charset="2"/>
              <a:buChar char="§"/>
            </a:pPr>
            <a:r>
              <a:rPr lang="en-IN" sz="2800" u="sng" dirty="0"/>
              <a:t>Circular No.9/9/2017-GST dated 18.10.2017 issued</a:t>
            </a:r>
            <a:r>
              <a:rPr lang="en-IN" sz="2800" dirty="0"/>
              <a:t>.</a:t>
            </a:r>
          </a:p>
          <a:p>
            <a:pPr marL="971550" lvl="1" indent="-457200" algn="just"/>
            <a:r>
              <a:rPr lang="en-IN" sz="2575" dirty="0"/>
              <a:t>Proper officer to accept/reject application for enrolment as GST Practitioner.</a:t>
            </a:r>
          </a:p>
          <a:p>
            <a:pPr marL="971550" lvl="1" indent="-457200" algn="just"/>
            <a:r>
              <a:rPr lang="en-IN" sz="2575" dirty="0"/>
              <a:t>AC/DC having jurisdiction over the address mentioned in the application for enrolment as GST Practitioner to be the proper officer</a:t>
            </a:r>
          </a:p>
          <a:p>
            <a:pPr marL="971550" lvl="1" indent="-457200" algn="just"/>
            <a:r>
              <a:rPr lang="en-IN" sz="2575" dirty="0"/>
              <a:t>Applicant will have liberty to choose either centre or state as the enrolling authority.</a:t>
            </a:r>
          </a:p>
          <a:p>
            <a:pPr marL="971550" lvl="1" indent="-457200" algn="just"/>
            <a:r>
              <a:rPr lang="en-IN" sz="2575" dirty="0"/>
              <a:t>Choice to be specified by applicant in item 1 of part B of Form GST PCT-1</a:t>
            </a:r>
          </a:p>
          <a:p>
            <a:pPr marL="457200" indent="-457200">
              <a:buFont typeface="Arial" panose="020B0604020202020204" pitchFamily="34" charset="0"/>
              <a:buChar char="•"/>
            </a:pPr>
            <a:endParaRPr lang="en-IN" sz="2800" dirty="0"/>
          </a:p>
          <a:p>
            <a:pPr marL="457200" indent="-457200">
              <a:buFont typeface="Arial" panose="020B0604020202020204" pitchFamily="34" charset="0"/>
              <a:buChar char="•"/>
            </a:pPr>
            <a:endParaRPr lang="en-IN" sz="2800" dirty="0"/>
          </a:p>
          <a:p>
            <a:pPr marL="457200" indent="-457200">
              <a:buFont typeface="Arial" panose="020B0604020202020204" pitchFamily="34" charset="0"/>
              <a:buChar char="•"/>
            </a:pPr>
            <a:endParaRPr lang="en-IN" sz="2800" dirty="0"/>
          </a:p>
          <a:p>
            <a:pPr marL="457200" indent="-457200">
              <a:buFont typeface="Arial" panose="020B0604020202020204" pitchFamily="34" charset="0"/>
              <a:buChar char="•"/>
            </a:pPr>
            <a:endParaRPr lang="en-IN"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a:xfrm>
            <a:off x="1844298" y="115094"/>
            <a:ext cx="6279795" cy="1027906"/>
          </a:xfrm>
        </p:spPr>
        <p:txBody>
          <a:bodyPr>
            <a:normAutofit fontScale="90000"/>
          </a:bodyPr>
          <a:lstStyle/>
          <a:p>
            <a:r>
              <a:rPr lang="en-IN" dirty="0"/>
              <a:t>GST Practitioners – Proper Officer to accept/reject application for GST Practitioner</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9644300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 y="1021080"/>
            <a:ext cx="8488680" cy="5195783"/>
          </a:xfrm>
        </p:spPr>
        <p:txBody>
          <a:bodyPr/>
          <a:lstStyle/>
          <a:p>
            <a:pPr marL="285750" indent="-285750" algn="just">
              <a:buFont typeface="Wingdings" pitchFamily="2" charset="2"/>
              <a:buChar char="§"/>
            </a:pPr>
            <a:r>
              <a:rPr lang="en-IN" sz="2400" u="sng" dirty="0"/>
              <a:t>Circular No.10/10/2017-GST dated 18.10.2017</a:t>
            </a:r>
          </a:p>
          <a:p>
            <a:pPr marL="800100" lvl="1" indent="-285750" algn="just"/>
            <a:r>
              <a:rPr lang="en-IN" sz="2175" dirty="0"/>
              <a:t>Clarification issued in terms of power conferred on Board under Section 168 (1) for uniform practice.</a:t>
            </a:r>
          </a:p>
          <a:p>
            <a:pPr marL="800100" lvl="1" indent="-285750" algn="just"/>
            <a:r>
              <a:rPr lang="en-IN" sz="2175" dirty="0"/>
              <a:t>Supplier of goods (like jewellery etc) need to carry goods either outside the state or within the state to prospective buyers. </a:t>
            </a:r>
          </a:p>
          <a:p>
            <a:pPr marL="800100" lvl="1" indent="-285750" algn="just"/>
            <a:r>
              <a:rPr lang="en-IN" sz="2175" dirty="0"/>
              <a:t>If buyer approves, then tax invoice issued.  Goods can move under delivery challan and e-way bill where applicable.</a:t>
            </a:r>
          </a:p>
          <a:p>
            <a:pPr marL="800100" lvl="1" indent="-285750" algn="just"/>
            <a:r>
              <a:rPr lang="en-IN" sz="2175" dirty="0"/>
              <a:t>Supplier to carry invoices also with him in such cases.  If sale materialises, tax invoice to be issued by supplier.</a:t>
            </a:r>
          </a:p>
          <a:p>
            <a:pPr marL="800100" lvl="1" indent="-285750" algn="just"/>
            <a:r>
              <a:rPr lang="en-IN" sz="2175" dirty="0"/>
              <a:t>In all such cases, IGST to be charged.  No need for the supplier to obtain casual registration in the state where he makes the supply.</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normAutofit/>
          </a:bodyPr>
          <a:lstStyle/>
          <a:p>
            <a:r>
              <a:rPr lang="en-IN" dirty="0"/>
              <a:t>Clarification on goods sent on approval basis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41839387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720" y="1356360"/>
            <a:ext cx="8397240" cy="4860503"/>
          </a:xfrm>
        </p:spPr>
        <p:txBody>
          <a:bodyPr/>
          <a:lstStyle/>
          <a:p>
            <a:pPr marL="285750" indent="-285750" algn="just">
              <a:buFont typeface="Wingdings" pitchFamily="2" charset="2"/>
              <a:buChar char="§"/>
            </a:pPr>
            <a:r>
              <a:rPr lang="en-IN" sz="2400" u="sng" dirty="0"/>
              <a:t>Notification No.48/2017-Central Tax dated 18.10.2017</a:t>
            </a:r>
          </a:p>
          <a:p>
            <a:pPr marL="800100" lvl="1" indent="-285750" algn="just"/>
            <a:r>
              <a:rPr lang="en-IN" sz="2175" dirty="0" smtClean="0"/>
              <a:t>Following </a:t>
            </a:r>
            <a:r>
              <a:rPr lang="en-IN" sz="2175" dirty="0"/>
              <a:t>categories of supply of goods notified as deemed exports in terms of section 147 of the CGST Act, 2017</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p:txBody>
          <a:bodyPr>
            <a:normAutofit/>
          </a:bodyPr>
          <a:lstStyle/>
          <a:p>
            <a:r>
              <a:rPr lang="en-IN" dirty="0"/>
              <a:t>Categories of Deemed Exports notified</a:t>
            </a:r>
          </a:p>
        </p:txBody>
      </p:sp>
      <p:sp>
        <p:nvSpPr>
          <p:cNvPr id="5" name="Footer Placeholder 4"/>
          <p:cNvSpPr>
            <a:spLocks noGrp="1"/>
          </p:cNvSpPr>
          <p:nvPr>
            <p:ph type="ftr" sz="quarter" idx="3"/>
          </p:nvPr>
        </p:nvSpPr>
        <p:spPr>
          <a:xfrm>
            <a:off x="0" y="6369233"/>
            <a:ext cx="9144000" cy="491737"/>
          </a:xfrm>
        </p:spPr>
        <p:txBody>
          <a:bodyPr/>
          <a:lstStyle/>
          <a:p>
            <a:r>
              <a:rPr lang="en-IN"/>
              <a:t>National Academy of Customs, Indirect Taxes and Narcotics (NACIN)</a:t>
            </a:r>
            <a:endParaRPr lang="en-US" dirty="0"/>
          </a:p>
        </p:txBody>
      </p:sp>
      <p:graphicFrame>
        <p:nvGraphicFramePr>
          <p:cNvPr id="6" name="Table 5">
            <a:extLst>
              <a:ext uri="{FF2B5EF4-FFF2-40B4-BE49-F238E27FC236}">
                <a16:creationId xmlns:a16="http://schemas.microsoft.com/office/drawing/2014/main" xmlns="" id="{7F2445FA-82D1-40D1-ACDD-349FEA39F55A}"/>
              </a:ext>
            </a:extLst>
          </p:cNvPr>
          <p:cNvGraphicFramePr>
            <a:graphicFrameLocks noGrp="1"/>
          </p:cNvGraphicFramePr>
          <p:nvPr>
            <p:extLst>
              <p:ext uri="{D42A27DB-BD31-4B8C-83A1-F6EECF244321}">
                <p14:modId xmlns:p14="http://schemas.microsoft.com/office/powerpoint/2010/main" val="1408190351"/>
              </p:ext>
            </p:extLst>
          </p:nvPr>
        </p:nvGraphicFramePr>
        <p:xfrm>
          <a:off x="746760" y="2572719"/>
          <a:ext cx="7940040" cy="3796514"/>
        </p:xfrm>
        <a:graphic>
          <a:graphicData uri="http://schemas.openxmlformats.org/drawingml/2006/table">
            <a:tbl>
              <a:tblPr firstRow="1" bandRow="1">
                <a:tableStyleId>{5C22544A-7EE6-4342-B048-85BDC9FD1C3A}</a:tableStyleId>
              </a:tblPr>
              <a:tblGrid>
                <a:gridCol w="1022784">
                  <a:extLst>
                    <a:ext uri="{9D8B030D-6E8A-4147-A177-3AD203B41FA5}">
                      <a16:colId xmlns:a16="http://schemas.microsoft.com/office/drawing/2014/main" xmlns="" val="871682695"/>
                    </a:ext>
                  </a:extLst>
                </a:gridCol>
                <a:gridCol w="6917256">
                  <a:extLst>
                    <a:ext uri="{9D8B030D-6E8A-4147-A177-3AD203B41FA5}">
                      <a16:colId xmlns:a16="http://schemas.microsoft.com/office/drawing/2014/main" xmlns="" val="1792510322"/>
                    </a:ext>
                  </a:extLst>
                </a:gridCol>
              </a:tblGrid>
              <a:tr h="347110">
                <a:tc>
                  <a:txBody>
                    <a:bodyPr/>
                    <a:lstStyle/>
                    <a:p>
                      <a:r>
                        <a:rPr lang="en-IN" sz="1500" baseline="0" dirty="0"/>
                        <a:t>S.NO</a:t>
                      </a:r>
                    </a:p>
                  </a:txBody>
                  <a:tcPr/>
                </a:tc>
                <a:tc>
                  <a:txBody>
                    <a:bodyPr/>
                    <a:lstStyle/>
                    <a:p>
                      <a:r>
                        <a:rPr lang="en-IN" sz="1600" dirty="0"/>
                        <a:t>DESCRIPTION OF SUPPLY</a:t>
                      </a:r>
                    </a:p>
                  </a:txBody>
                  <a:tcPr/>
                </a:tc>
                <a:extLst>
                  <a:ext uri="{0D108BD9-81ED-4DB2-BD59-A6C34878D82A}">
                    <a16:rowId xmlns:a16="http://schemas.microsoft.com/office/drawing/2014/main" xmlns="" val="308038765"/>
                  </a:ext>
                </a:extLst>
              </a:tr>
              <a:tr h="655441">
                <a:tc>
                  <a:txBody>
                    <a:bodyPr/>
                    <a:lstStyle/>
                    <a:p>
                      <a:r>
                        <a:rPr lang="en-IN" sz="1800" b="1" baseline="0" dirty="0"/>
                        <a:t>01</a:t>
                      </a:r>
                    </a:p>
                  </a:txBody>
                  <a:tcPr/>
                </a:tc>
                <a:tc>
                  <a:txBody>
                    <a:bodyPr/>
                    <a:lstStyle/>
                    <a:p>
                      <a:r>
                        <a:rPr lang="en-IN" sz="1800" b="1" baseline="0" dirty="0"/>
                        <a:t>Supply of goods by a registered person against Advance Authorisation (AA)</a:t>
                      </a:r>
                    </a:p>
                  </a:txBody>
                  <a:tcPr/>
                </a:tc>
                <a:extLst>
                  <a:ext uri="{0D108BD9-81ED-4DB2-BD59-A6C34878D82A}">
                    <a16:rowId xmlns:a16="http://schemas.microsoft.com/office/drawing/2014/main" xmlns="" val="3168184067"/>
                  </a:ext>
                </a:extLst>
              </a:tr>
              <a:tr h="861303">
                <a:tc>
                  <a:txBody>
                    <a:bodyPr/>
                    <a:lstStyle/>
                    <a:p>
                      <a:r>
                        <a:rPr lang="en-IN" sz="1800" b="1" baseline="0" dirty="0"/>
                        <a:t>02</a:t>
                      </a:r>
                    </a:p>
                  </a:txBody>
                  <a:tcPr/>
                </a:tc>
                <a:tc>
                  <a:txBody>
                    <a:bodyPr/>
                    <a:lstStyle/>
                    <a:p>
                      <a:r>
                        <a:rPr lang="en-IN" sz="1800" b="1" baseline="0" dirty="0"/>
                        <a:t>Supply of capital goods by a registered person against Export Promotion Capital Goods Authorisation (EPCG)</a:t>
                      </a:r>
                    </a:p>
                  </a:txBody>
                  <a:tcPr/>
                </a:tc>
                <a:extLst>
                  <a:ext uri="{0D108BD9-81ED-4DB2-BD59-A6C34878D82A}">
                    <a16:rowId xmlns:a16="http://schemas.microsoft.com/office/drawing/2014/main" xmlns="" val="2521854483"/>
                  </a:ext>
                </a:extLst>
              </a:tr>
              <a:tr h="655441">
                <a:tc>
                  <a:txBody>
                    <a:bodyPr/>
                    <a:lstStyle/>
                    <a:p>
                      <a:r>
                        <a:rPr lang="en-IN" sz="1800" b="1" baseline="0" dirty="0"/>
                        <a:t>03</a:t>
                      </a:r>
                    </a:p>
                  </a:txBody>
                  <a:tcPr/>
                </a:tc>
                <a:tc>
                  <a:txBody>
                    <a:bodyPr/>
                    <a:lstStyle/>
                    <a:p>
                      <a:r>
                        <a:rPr lang="en-IN" sz="1800" b="1" baseline="0" dirty="0"/>
                        <a:t>Supply of goods by a registered person to Export Oriented Unit (EOU)</a:t>
                      </a:r>
                    </a:p>
                  </a:txBody>
                  <a:tcPr/>
                </a:tc>
                <a:extLst>
                  <a:ext uri="{0D108BD9-81ED-4DB2-BD59-A6C34878D82A}">
                    <a16:rowId xmlns:a16="http://schemas.microsoft.com/office/drawing/2014/main" xmlns="" val="1218414311"/>
                  </a:ext>
                </a:extLst>
              </a:tr>
              <a:tr h="1277219">
                <a:tc>
                  <a:txBody>
                    <a:bodyPr/>
                    <a:lstStyle/>
                    <a:p>
                      <a:r>
                        <a:rPr lang="en-IN" sz="1800" b="1" baseline="0" dirty="0"/>
                        <a:t>04</a:t>
                      </a:r>
                    </a:p>
                  </a:txBody>
                  <a:tcPr/>
                </a:tc>
                <a:tc>
                  <a:txBody>
                    <a:bodyPr/>
                    <a:lstStyle/>
                    <a:p>
                      <a:pPr algn="just"/>
                      <a:r>
                        <a:rPr lang="en-IN" sz="1800" b="1" baseline="0" dirty="0"/>
                        <a:t>Supply of gold by a bank or Public Sector Undertaking specified in the notification No. 50/2017-Customs, dated the 30th June, 2017 (as amended) against Advance Authorisation (AA)</a:t>
                      </a:r>
                    </a:p>
                  </a:txBody>
                  <a:tcPr/>
                </a:tc>
                <a:extLst>
                  <a:ext uri="{0D108BD9-81ED-4DB2-BD59-A6C34878D82A}">
                    <a16:rowId xmlns:a16="http://schemas.microsoft.com/office/drawing/2014/main" xmlns="" val="730649229"/>
                  </a:ext>
                </a:extLst>
              </a:tr>
            </a:tbl>
          </a:graphicData>
        </a:graphic>
      </p:graphicFrame>
    </p:spTree>
    <p:extLst>
      <p:ext uri="{BB962C8B-B14F-4D97-AF65-F5344CB8AC3E}">
        <p14:creationId xmlns:p14="http://schemas.microsoft.com/office/powerpoint/2010/main" val="2268934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679954"/>
          </a:xfrm>
        </p:spPr>
        <p:txBody>
          <a:bodyPr/>
          <a:lstStyle/>
          <a:p>
            <a:pPr marL="285750" indent="-285750" algn="just">
              <a:buFont typeface="Wingdings" pitchFamily="2" charset="2"/>
              <a:buChar char="§"/>
            </a:pPr>
            <a:r>
              <a:rPr lang="en-IN" sz="2400" u="sng" dirty="0"/>
              <a:t>Notification No.47/2017-Central Tax dated 18.10.2017 issued</a:t>
            </a:r>
            <a:r>
              <a:rPr lang="en-IN" sz="2400" dirty="0"/>
              <a:t>.</a:t>
            </a:r>
          </a:p>
          <a:p>
            <a:pPr marL="800100" lvl="1" indent="-285750" algn="just"/>
            <a:r>
              <a:rPr lang="en-IN" sz="2175" dirty="0"/>
              <a:t>Third proviso to Rule 89(1) of CGST Rules, 2017 substituted to read as under</a:t>
            </a:r>
          </a:p>
          <a:p>
            <a:pPr marL="800100" lvl="1" indent="-285750" algn="just">
              <a:buNone/>
            </a:pPr>
            <a:r>
              <a:rPr lang="en-IN" sz="2175" dirty="0" smtClean="0"/>
              <a:t>	“</a:t>
            </a:r>
            <a:r>
              <a:rPr lang="en-IN" sz="2175" b="1" i="1" dirty="0"/>
              <a:t>Provided also that in respect of supplies regarded as deemed exports, the application may be filed by, -</a:t>
            </a:r>
          </a:p>
          <a:p>
            <a:pPr marL="800100" lvl="1" indent="-285750" algn="just">
              <a:buNone/>
            </a:pPr>
            <a:r>
              <a:rPr lang="en-IN" sz="2175" b="1" i="1" dirty="0" smtClean="0"/>
              <a:t>	(</a:t>
            </a:r>
            <a:r>
              <a:rPr lang="en-IN" sz="2175" b="1" i="1" dirty="0"/>
              <a:t>a) the recipient of deemed export supplies; or</a:t>
            </a:r>
          </a:p>
          <a:p>
            <a:pPr marL="800100" lvl="1" indent="-285750" algn="just">
              <a:buNone/>
            </a:pPr>
            <a:r>
              <a:rPr lang="en-IN" sz="2175" b="1" i="1" dirty="0" smtClean="0"/>
              <a:t>	(</a:t>
            </a:r>
            <a:r>
              <a:rPr lang="en-IN" sz="2175" b="1" i="1" dirty="0"/>
              <a:t>b) the supplier of deemed export supplies in cases where the recipient does not avail of input tax credit on such supplies and furnishes an undertaking to the effect that the supplier may claim the refund</a:t>
            </a:r>
            <a:r>
              <a:rPr lang="en-IN" sz="2175" dirty="0"/>
              <a:t>”;</a:t>
            </a:r>
          </a:p>
          <a:p>
            <a:pPr marL="285750" indent="-285750">
              <a:buFont typeface="Arial" panose="020B0604020202020204" pitchFamily="34" charset="0"/>
              <a:buChar char="•"/>
            </a:pPr>
            <a:endParaRPr lang="en-IN" sz="2400" dirty="0"/>
          </a:p>
          <a:p>
            <a:pPr algn="just"/>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a:xfrm>
            <a:off x="1875295" y="115093"/>
            <a:ext cx="6248798" cy="1254923"/>
          </a:xfrm>
        </p:spPr>
        <p:txBody>
          <a:bodyPr>
            <a:normAutofit/>
          </a:bodyPr>
          <a:lstStyle/>
          <a:p>
            <a:r>
              <a:rPr lang="en-IN" dirty="0"/>
              <a:t>AMENDMENTS IN CGST RULES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3809891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83167"/>
          </a:xfrm>
        </p:spPr>
        <p:txBody>
          <a:bodyPr/>
          <a:lstStyle/>
          <a:p>
            <a:pPr marL="342900" indent="-342900">
              <a:buFont typeface="Arial" panose="020B0604020202020204" pitchFamily="34" charset="0"/>
              <a:buChar char="•"/>
            </a:pPr>
            <a:r>
              <a:rPr lang="en-IN" sz="2400" dirty="0"/>
              <a:t>The supplier or recipient – anyone of them can take refund; </a:t>
            </a:r>
            <a:r>
              <a:rPr lang="en-IN" sz="2400" dirty="0" smtClean="0"/>
              <a:t>earlier </a:t>
            </a:r>
            <a:r>
              <a:rPr lang="en-IN" sz="2400" dirty="0"/>
              <a:t>only recipients could take refund; </a:t>
            </a:r>
          </a:p>
          <a:p>
            <a:pPr marL="342900" indent="-342900">
              <a:buFont typeface="Arial" panose="020B0604020202020204" pitchFamily="34" charset="0"/>
              <a:buChar char="•"/>
            </a:pPr>
            <a:r>
              <a:rPr lang="en-IN" sz="2400" dirty="0"/>
              <a:t>Lets say Supplier issues an invoice of Rs.100/- plus 18/- (GST); </a:t>
            </a:r>
          </a:p>
          <a:p>
            <a:pPr marL="342900" indent="-342900">
              <a:buFont typeface="Arial" panose="020B0604020202020204" pitchFamily="34" charset="0"/>
              <a:buChar char="•"/>
            </a:pPr>
            <a:r>
              <a:rPr lang="en-IN" sz="2400" dirty="0"/>
              <a:t>The recipient of goods </a:t>
            </a:r>
          </a:p>
          <a:p>
            <a:pPr marL="857250" lvl="1" indent="-342900">
              <a:buFont typeface="Wingdings" pitchFamily="2" charset="2"/>
              <a:buChar char="Ø"/>
            </a:pPr>
            <a:r>
              <a:rPr lang="en-IN" sz="2400" dirty="0"/>
              <a:t>will have to reject </a:t>
            </a:r>
            <a:r>
              <a:rPr lang="en-IN" sz="2400" dirty="0" smtClean="0"/>
              <a:t>Rs.18</a:t>
            </a:r>
            <a:r>
              <a:rPr lang="en-IN" sz="2400" dirty="0"/>
              <a:t>/- when the same is auto-populated in his </a:t>
            </a:r>
            <a:r>
              <a:rPr lang="en-IN" sz="2400" dirty="0" smtClean="0"/>
              <a:t>GSTR-2;</a:t>
            </a:r>
          </a:p>
          <a:p>
            <a:pPr marL="857250" lvl="1" indent="-342900">
              <a:buFont typeface="Wingdings" pitchFamily="2" charset="2"/>
              <a:buChar char="Ø"/>
            </a:pPr>
            <a:r>
              <a:rPr lang="en-IN" sz="2400" dirty="0" smtClean="0"/>
              <a:t>Give </a:t>
            </a:r>
            <a:r>
              <a:rPr lang="en-IN" sz="2400" dirty="0"/>
              <a:t>undertaking that supplier may take </a:t>
            </a:r>
            <a:r>
              <a:rPr lang="en-IN" sz="2400" dirty="0" smtClean="0"/>
              <a:t>refund;</a:t>
            </a:r>
          </a:p>
          <a:p>
            <a:pPr marL="857250" lvl="1" indent="-342900">
              <a:buFont typeface="Wingdings" pitchFamily="2" charset="2"/>
              <a:buChar char="Ø"/>
            </a:pPr>
            <a:r>
              <a:rPr lang="en-IN" sz="2400" dirty="0" smtClean="0"/>
              <a:t>Rs</a:t>
            </a:r>
            <a:r>
              <a:rPr lang="en-IN" sz="2400" dirty="0"/>
              <a:t>. 18/- will be taken as refund by the supplier; </a:t>
            </a:r>
            <a:endParaRPr lang="en-IN" sz="2400" dirty="0" smtClean="0"/>
          </a:p>
          <a:p>
            <a:pPr marL="857250" lvl="1" indent="-342900">
              <a:buFont typeface="Wingdings" pitchFamily="2" charset="2"/>
              <a:buChar char="Ø"/>
            </a:pPr>
            <a:r>
              <a:rPr lang="en-IN" sz="2400" dirty="0" smtClean="0"/>
              <a:t>recipient </a:t>
            </a:r>
            <a:r>
              <a:rPr lang="en-IN" sz="2400" dirty="0"/>
              <a:t>may pay only Rs. 100/- to the supplier ( </a:t>
            </a:r>
            <a:r>
              <a:rPr lang="en-IN" sz="2400" dirty="0" smtClean="0"/>
              <a:t>who will </a:t>
            </a:r>
            <a:r>
              <a:rPr lang="en-IN" sz="2400" dirty="0"/>
              <a:t>get refund of Rs.18/- from the </a:t>
            </a:r>
            <a:r>
              <a:rPr lang="en-IN" sz="2400" dirty="0" smtClean="0"/>
              <a:t>Govt.) </a:t>
            </a:r>
            <a:endParaRPr lang="en-IN" sz="2400" dirty="0"/>
          </a:p>
          <a:p>
            <a:pPr marL="342900" indent="-342900">
              <a:buFont typeface="Arial" panose="020B0604020202020204" pitchFamily="34" charset="0"/>
              <a:buChar char="•"/>
            </a:pPr>
            <a:r>
              <a:rPr lang="en-IN" sz="2400" dirty="0" smtClean="0"/>
              <a:t>Alternatively, the </a:t>
            </a:r>
            <a:r>
              <a:rPr lang="en-IN" sz="2400" dirty="0"/>
              <a:t>recipient takes the ITC or refund of Rs.18/- and pay Rs.118/- to the supplier. </a:t>
            </a:r>
          </a:p>
          <a:p>
            <a:pPr marL="342900" indent="-34290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IN" dirty="0"/>
              <a:t>Amendment in CGST Rules </a:t>
            </a:r>
            <a:r>
              <a:rPr lang="en-IN" dirty="0" smtClean="0"/>
              <a:t>(Contd.) </a:t>
            </a:r>
            <a:r>
              <a:rPr lang="en-IN" dirty="0"/>
              <a:t>Mechanism for refund in deemed exports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2007682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2410" y="1370016"/>
            <a:ext cx="8941590" cy="4986338"/>
          </a:xfrm>
        </p:spPr>
        <p:txBody>
          <a:bodyPr/>
          <a:lstStyle/>
          <a:p>
            <a:pPr marL="285750" indent="-285750" algn="just">
              <a:buFont typeface="Wingdings" pitchFamily="2" charset="2"/>
              <a:buChar char="§"/>
            </a:pPr>
            <a:r>
              <a:rPr lang="en-IN" sz="2400" u="sng" dirty="0"/>
              <a:t>Notification No.49/2017-Central Tax dated 18.10.2017 issued</a:t>
            </a:r>
            <a:r>
              <a:rPr lang="en-IN" sz="2400" dirty="0"/>
              <a:t>.</a:t>
            </a:r>
          </a:p>
          <a:p>
            <a:pPr marL="800100" lvl="1" indent="-285750" algn="just"/>
            <a:r>
              <a:rPr lang="en-IN" sz="2175" dirty="0"/>
              <a:t> Evidence to be produced for claiming of refund on account of deemed supplies by supplier.</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a:xfrm>
            <a:off x="1875295" y="115093"/>
            <a:ext cx="6248798" cy="1254923"/>
          </a:xfrm>
        </p:spPr>
        <p:txBody>
          <a:bodyPr>
            <a:normAutofit fontScale="90000"/>
          </a:bodyPr>
          <a:lstStyle/>
          <a:p>
            <a:r>
              <a:rPr lang="en-IN" dirty="0"/>
              <a:t>EVIDENCES TO BE PRODUCED BY SUPPLIER OF DEEMED EXPORT FOR CLAIMING REFUND</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graphicFrame>
        <p:nvGraphicFramePr>
          <p:cNvPr id="6" name="Table 5">
            <a:extLst>
              <a:ext uri="{FF2B5EF4-FFF2-40B4-BE49-F238E27FC236}">
                <a16:creationId xmlns:a16="http://schemas.microsoft.com/office/drawing/2014/main" xmlns="" id="{728E30F5-42A5-48C8-A430-AB349DA52BD5}"/>
              </a:ext>
            </a:extLst>
          </p:cNvPr>
          <p:cNvGraphicFramePr>
            <a:graphicFrameLocks noGrp="1"/>
          </p:cNvGraphicFramePr>
          <p:nvPr>
            <p:extLst>
              <p:ext uri="{D42A27DB-BD31-4B8C-83A1-F6EECF244321}">
                <p14:modId xmlns:p14="http://schemas.microsoft.com/office/powerpoint/2010/main" val="1497321876"/>
              </p:ext>
            </p:extLst>
          </p:nvPr>
        </p:nvGraphicFramePr>
        <p:xfrm>
          <a:off x="202411" y="2624939"/>
          <a:ext cx="8686802" cy="3731414"/>
        </p:xfrm>
        <a:graphic>
          <a:graphicData uri="http://schemas.openxmlformats.org/drawingml/2006/table">
            <a:tbl>
              <a:tblPr firstRow="1" bandRow="1">
                <a:tableStyleId>{5C22544A-7EE6-4342-B048-85BDC9FD1C3A}</a:tableStyleId>
              </a:tblPr>
              <a:tblGrid>
                <a:gridCol w="767362">
                  <a:extLst>
                    <a:ext uri="{9D8B030D-6E8A-4147-A177-3AD203B41FA5}">
                      <a16:colId xmlns:a16="http://schemas.microsoft.com/office/drawing/2014/main" xmlns="" val="3842923440"/>
                    </a:ext>
                  </a:extLst>
                </a:gridCol>
                <a:gridCol w="7919440">
                  <a:extLst>
                    <a:ext uri="{9D8B030D-6E8A-4147-A177-3AD203B41FA5}">
                      <a16:colId xmlns:a16="http://schemas.microsoft.com/office/drawing/2014/main" xmlns="" val="929562133"/>
                    </a:ext>
                  </a:extLst>
                </a:gridCol>
              </a:tblGrid>
              <a:tr h="416891">
                <a:tc>
                  <a:txBody>
                    <a:bodyPr/>
                    <a:lstStyle/>
                    <a:p>
                      <a:r>
                        <a:rPr lang="en-IN" sz="2000" baseline="0" dirty="0" err="1"/>
                        <a:t>S.No</a:t>
                      </a:r>
                      <a:endParaRPr lang="en-IN" sz="2000" baseline="0" dirty="0"/>
                    </a:p>
                  </a:txBody>
                  <a:tcPr/>
                </a:tc>
                <a:tc>
                  <a:txBody>
                    <a:bodyPr/>
                    <a:lstStyle/>
                    <a:p>
                      <a:r>
                        <a:rPr lang="en-IN" sz="2000" baseline="0" dirty="0"/>
                        <a:t>Evidence</a:t>
                      </a:r>
                    </a:p>
                  </a:txBody>
                  <a:tcPr/>
                </a:tc>
                <a:extLst>
                  <a:ext uri="{0D108BD9-81ED-4DB2-BD59-A6C34878D82A}">
                    <a16:rowId xmlns:a16="http://schemas.microsoft.com/office/drawing/2014/main" xmlns="" val="1751717944"/>
                  </a:ext>
                </a:extLst>
              </a:tr>
              <a:tr h="1996710">
                <a:tc>
                  <a:txBody>
                    <a:bodyPr/>
                    <a:lstStyle/>
                    <a:p>
                      <a:r>
                        <a:rPr lang="en-IN" sz="1600" baseline="0" dirty="0"/>
                        <a:t>1.</a:t>
                      </a:r>
                    </a:p>
                  </a:txBody>
                  <a:tcPr/>
                </a:tc>
                <a:tc>
                  <a:txBody>
                    <a:bodyPr/>
                    <a:lstStyle/>
                    <a:p>
                      <a:pPr algn="just"/>
                      <a:r>
                        <a:rPr lang="en-IN" sz="1600" baseline="0" dirty="0"/>
                        <a:t>Acknowledgment by the jurisdictional Tax officer of the Advance Authorisation holder or Export Promotion Capital Goods Authorisation holder, as the case may be, that the said deemed export supplies have been received by the said Advance Authorisation or Export Promotion Capital Goods Authorisation holder, or a copy of the tax invoice under which such supplies have been made by the supplier, duly signed by the recipient Export Oriented Unit that said deemed export supplies have been received by it.</a:t>
                      </a:r>
                    </a:p>
                  </a:txBody>
                  <a:tcPr/>
                </a:tc>
                <a:extLst>
                  <a:ext uri="{0D108BD9-81ED-4DB2-BD59-A6C34878D82A}">
                    <a16:rowId xmlns:a16="http://schemas.microsoft.com/office/drawing/2014/main" xmlns="" val="624383603"/>
                  </a:ext>
                </a:extLst>
              </a:tr>
              <a:tr h="609302">
                <a:tc>
                  <a:txBody>
                    <a:bodyPr/>
                    <a:lstStyle/>
                    <a:p>
                      <a:r>
                        <a:rPr lang="en-IN" sz="1600" baseline="0" dirty="0"/>
                        <a:t>2.</a:t>
                      </a:r>
                    </a:p>
                  </a:txBody>
                  <a:tcPr/>
                </a:tc>
                <a:tc>
                  <a:txBody>
                    <a:bodyPr/>
                    <a:lstStyle/>
                    <a:p>
                      <a:pPr algn="just"/>
                      <a:r>
                        <a:rPr lang="en-IN" sz="1600" baseline="0" dirty="0"/>
                        <a:t>An undertaking by the recipient of deemed export supplies that no input tax credit on such supplies has been availed of by him</a:t>
                      </a:r>
                    </a:p>
                  </a:txBody>
                  <a:tcPr/>
                </a:tc>
                <a:extLst>
                  <a:ext uri="{0D108BD9-81ED-4DB2-BD59-A6C34878D82A}">
                    <a16:rowId xmlns:a16="http://schemas.microsoft.com/office/drawing/2014/main" xmlns="" val="2460179387"/>
                  </a:ext>
                </a:extLst>
              </a:tr>
              <a:tr h="708511">
                <a:tc>
                  <a:txBody>
                    <a:bodyPr/>
                    <a:lstStyle/>
                    <a:p>
                      <a:r>
                        <a:rPr lang="en-IN" sz="1600" baseline="0" dirty="0"/>
                        <a:t>3.</a:t>
                      </a:r>
                    </a:p>
                  </a:txBody>
                  <a:tcPr/>
                </a:tc>
                <a:tc>
                  <a:txBody>
                    <a:bodyPr/>
                    <a:lstStyle/>
                    <a:p>
                      <a:pPr algn="just"/>
                      <a:r>
                        <a:rPr lang="en-IN" sz="1600" baseline="0" dirty="0"/>
                        <a:t>An undertaking by the recipient of deemed export supplies that he shall not claim the refund in respect of such supplies and the supplier may claim the refund</a:t>
                      </a:r>
                    </a:p>
                  </a:txBody>
                  <a:tcPr/>
                </a:tc>
                <a:extLst>
                  <a:ext uri="{0D108BD9-81ED-4DB2-BD59-A6C34878D82A}">
                    <a16:rowId xmlns:a16="http://schemas.microsoft.com/office/drawing/2014/main" xmlns="" val="2847518850"/>
                  </a:ext>
                </a:extLst>
              </a:tr>
            </a:tbl>
          </a:graphicData>
        </a:graphic>
      </p:graphicFrame>
    </p:spTree>
    <p:extLst>
      <p:ext uri="{BB962C8B-B14F-4D97-AF65-F5344CB8AC3E}">
        <p14:creationId xmlns:p14="http://schemas.microsoft.com/office/powerpoint/2010/main" val="42402001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28160"/>
          </a:xfrm>
        </p:spPr>
        <p:txBody>
          <a:bodyPr/>
          <a:lstStyle/>
          <a:p>
            <a:pPr marL="285750" indent="-285750" algn="just">
              <a:buFont typeface="Arial" panose="020B0604020202020204" pitchFamily="34" charset="0"/>
              <a:buChar char="•"/>
            </a:pPr>
            <a:r>
              <a:rPr lang="en-IN" sz="2400" dirty="0"/>
              <a:t>In </a:t>
            </a:r>
            <a:r>
              <a:rPr lang="en-IN" sz="2400" dirty="0" smtClean="0"/>
              <a:t>Rule </a:t>
            </a:r>
            <a:r>
              <a:rPr lang="en-IN" sz="2400" dirty="0"/>
              <a:t>96A(1), in clause (a</a:t>
            </a:r>
            <a:r>
              <a:rPr lang="en-IN" sz="2400" dirty="0" smtClean="0"/>
              <a:t>), after </a:t>
            </a:r>
            <a:r>
              <a:rPr lang="en-IN" sz="2400" dirty="0"/>
              <a:t>the words “after the expiry of three months”, the words “, </a:t>
            </a:r>
            <a:r>
              <a:rPr lang="en-IN" sz="2400" b="1" i="1" dirty="0"/>
              <a:t>or such further period as may be allowed by the Commissioner</a:t>
            </a:r>
            <a:r>
              <a:rPr lang="en-IN" sz="2400" dirty="0"/>
              <a:t>,” has been inserted;</a:t>
            </a:r>
          </a:p>
          <a:p>
            <a:pPr marL="285750" indent="-285750" algn="just">
              <a:buFont typeface="Arial" panose="020B0604020202020204" pitchFamily="34" charset="0"/>
              <a:buChar char="•"/>
            </a:pPr>
            <a:r>
              <a:rPr lang="en-IN" sz="2400" dirty="0" smtClean="0"/>
              <a:t>Previously, </a:t>
            </a:r>
            <a:r>
              <a:rPr lang="en-IN" sz="2400" dirty="0"/>
              <a:t>if export of goods were under LUT/Bond, the exporter was bound to pay tax + interest within a period of 15 days after the expiry of three months from the date of issue of invoice for export, if the goods are not exported out of India.</a:t>
            </a:r>
          </a:p>
          <a:p>
            <a:pPr marL="285750" indent="-285750" algn="just">
              <a:buFont typeface="Arial" panose="020B0604020202020204" pitchFamily="34" charset="0"/>
              <a:buChar char="•"/>
            </a:pPr>
            <a:r>
              <a:rPr lang="en-IN" sz="2400" dirty="0"/>
              <a:t>Now the period will be three months or such extended period as the Commissioner may allow.</a:t>
            </a:r>
          </a:p>
          <a:p>
            <a:pPr algn="just"/>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a:xfrm>
            <a:off x="2043953" y="115093"/>
            <a:ext cx="5862918" cy="1254923"/>
          </a:xfrm>
        </p:spPr>
        <p:txBody>
          <a:bodyPr>
            <a:normAutofit/>
          </a:bodyPr>
          <a:lstStyle/>
          <a:p>
            <a:r>
              <a:rPr lang="en-IN" dirty="0"/>
              <a:t>AMENDMENTS IN CGST RULES </a:t>
            </a:r>
            <a:r>
              <a:rPr lang="en-IN" dirty="0" smtClean="0"/>
              <a:t/>
            </a:r>
            <a:br>
              <a:rPr lang="en-IN" dirty="0" smtClean="0"/>
            </a:br>
            <a:r>
              <a:rPr lang="en-IN" dirty="0" smtClean="0"/>
              <a:t>							(Contd</a:t>
            </a:r>
            <a:r>
              <a:rPr lang="en-IN" dirty="0"/>
              <a:t>.)</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821176835"/>
      </p:ext>
    </p:extLst>
  </p:cSld>
  <p:clrMapOvr>
    <a:masterClrMapping/>
  </p:clrMapOvr>
  <p:transition/>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16330</TotalTime>
  <Words>2299</Words>
  <Application>Microsoft Office PowerPoint</Application>
  <PresentationFormat>On-screen Show (4:3)</PresentationFormat>
  <Paragraphs>198</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Theme2</vt:lpstr>
      <vt:lpstr>GST Update  </vt:lpstr>
      <vt:lpstr>Background</vt:lpstr>
      <vt:lpstr>GST Practitioners – Proper Officer to accept/reject application for GST Practitioner</vt:lpstr>
      <vt:lpstr>Clarification on goods sent on approval basis</vt:lpstr>
      <vt:lpstr>Categories of Deemed Exports notified</vt:lpstr>
      <vt:lpstr>AMENDMENTS IN CGST RULES</vt:lpstr>
      <vt:lpstr>Amendment in CGST Rules (Contd.) Mechanism for refund in deemed exports</vt:lpstr>
      <vt:lpstr>EVIDENCES TO BE PRODUCED BY SUPPLIER OF DEEMED EXPORT FOR CLAIMING REFUND</vt:lpstr>
      <vt:lpstr>AMENDMENTS IN CGST RULES         (Contd.)</vt:lpstr>
      <vt:lpstr>AMENDMENTS IN CGST RULES (Contd)</vt:lpstr>
      <vt:lpstr>GST rate on food preparations intended for weaker sections reduced</vt:lpstr>
      <vt:lpstr>PowerPoint Presentation</vt:lpstr>
      <vt:lpstr>GSTR-2</vt:lpstr>
      <vt:lpstr>GSTR-2</vt:lpstr>
      <vt:lpstr>GSTR-2</vt:lpstr>
      <vt:lpstr>GSTR-2</vt:lpstr>
      <vt:lpstr>GSTR-2</vt:lpstr>
      <vt:lpstr>GSTR-2</vt:lpstr>
      <vt:lpstr>Any ISSUES/ queries? </vt:lpstr>
      <vt:lpstr>Any ISSUES/ queries? </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KAMALJEET</cp:lastModifiedBy>
  <cp:revision>585</cp:revision>
  <dcterms:created xsi:type="dcterms:W3CDTF">2017-03-10T16:10:22Z</dcterms:created>
  <dcterms:modified xsi:type="dcterms:W3CDTF">2017-10-23T10:20:27Z</dcterms:modified>
</cp:coreProperties>
</file>