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9"/>
  </p:notesMasterIdLst>
  <p:handoutMasterIdLst>
    <p:handoutMasterId r:id="rId20"/>
  </p:handoutMasterIdLst>
  <p:sldIdLst>
    <p:sldId id="256" r:id="rId2"/>
    <p:sldId id="518" r:id="rId3"/>
    <p:sldId id="519" r:id="rId4"/>
    <p:sldId id="532" r:id="rId5"/>
    <p:sldId id="520" r:id="rId6"/>
    <p:sldId id="521" r:id="rId7"/>
    <p:sldId id="522" r:id="rId8"/>
    <p:sldId id="530" r:id="rId9"/>
    <p:sldId id="531" r:id="rId10"/>
    <p:sldId id="523" r:id="rId11"/>
    <p:sldId id="524" r:id="rId12"/>
    <p:sldId id="525" r:id="rId13"/>
    <p:sldId id="526" r:id="rId14"/>
    <p:sldId id="528" r:id="rId15"/>
    <p:sldId id="529" r:id="rId16"/>
    <p:sldId id="473" r:id="rId17"/>
    <p:sldId id="41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CA8014"/>
    <a:srgbClr val="F0DB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1254"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7/24/2017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vbcbvcbvc</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24-07-2017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smtClean="0"/>
              <a:t>vbcbvcbvc</a:t>
            </a:r>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dirty="0" smtClean="0"/>
              <a:t>CST/VAT/CE/ST …all will be subsumed in GST; Electricity duty/ petroleum products…. Not subsumed;</a:t>
            </a:r>
            <a:r>
              <a:rPr lang="en-IN" baseline="0" dirty="0" smtClean="0"/>
              <a:t> CGST/SGST/UTSGST/IGST? ;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t>2</a:t>
            </a:fld>
            <a:endParaRPr lang="en-IN"/>
          </a:p>
        </p:txBody>
      </p:sp>
    </p:spTree>
    <p:extLst>
      <p:ext uri="{BB962C8B-B14F-4D97-AF65-F5344CB8AC3E}">
        <p14:creationId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17</a:t>
            </a:fld>
            <a:endParaRPr lang="en-IN"/>
          </a:p>
        </p:txBody>
      </p:sp>
    </p:spTree>
    <p:extLst>
      <p:ext uri="{BB962C8B-B14F-4D97-AF65-F5344CB8AC3E}">
        <p14:creationId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p14="http://schemas.microsoft.com/office/powerpoint/2010/main" val="209408094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878263"/>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268456"/>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88535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smtClean="0"/>
              <a:t>Click</a:t>
            </a:r>
          </a:p>
          <a:p>
            <a:pPr lvl="0"/>
            <a:r>
              <a:rPr lang="en-GB" dirty="0" smtClean="0"/>
              <a:t>	</a:t>
            </a:r>
            <a:endParaRPr lang="en-GB"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2577788141"/>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smtClean="0"/>
              <a:t>Click to edit Master title style</a:t>
            </a:r>
            <a:endParaRPr lang="en-GB" sz="3000" dirty="0"/>
          </a:p>
        </p:txBody>
      </p:sp>
    </p:spTree>
    <p:extLst>
      <p:ext uri="{BB962C8B-B14F-4D97-AF65-F5344CB8AC3E}">
        <p14:creationId xmlns:p14="http://schemas.microsoft.com/office/powerpoint/2010/main" val="200291769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89928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040973"/>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8342521"/>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0803206"/>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6324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78663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smtClean="0"/>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timing>
    <p:tnLst>
      <p:par>
        <p:cTn id="1" dur="indefinite" restart="never" nodeType="tmRoot"/>
      </p:par>
    </p:tnLst>
  </p:timing>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bec.gov.in/resources/htdocs-cbec/gst/order1-gs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bec.gov.in/resources/htdocs-cbec/press-release/press-rls-dt-22.07.2017-on-concerns-of-tax-payer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bec.gov.in/resources/htdocs-cbec/press-release/cbec-press-release-hotel-accomodat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bec.gov.in/resources/htdocs-cbec/gst/sectoral-booklets-textile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bec.gov.in/resources/htdocs-cbec/gst/sectoral-booklets-textile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bec.gov.in/resources/htdocs-cbec/gst/sectoral-booklets-expor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smtClean="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smtClean="0">
                <a:cs typeface="Calibri" panose="020F0502020204030204" pitchFamily="34" charset="0"/>
              </a:rPr>
              <a:t>GST Update </a:t>
            </a:r>
            <a:br>
              <a:rPr lang="en-IN" sz="4950" dirty="0" smtClean="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38960" y="3398520"/>
            <a:ext cx="5760720" cy="1203960"/>
          </a:xfrm>
          <a:prstGeom prst="rect">
            <a:avLst/>
          </a:prstGeom>
        </p:spPr>
        <p:txBody>
          <a:bodyPr>
            <a:normAutofit fontScale="85000" lnSpcReduction="20000"/>
          </a:bodyPr>
          <a:lstStyle/>
          <a:p>
            <a:endParaRPr lang="en-IN" sz="3200" dirty="0" smtClean="0">
              <a:cs typeface="Calibri" panose="020F0502020204030204" pitchFamily="34" charset="0"/>
            </a:endParaRPr>
          </a:p>
          <a:p>
            <a:pPr algn="ctr"/>
            <a:r>
              <a:rPr lang="en-IN" sz="2800" dirty="0" smtClean="0">
                <a:cs typeface="Calibri" panose="020F0502020204030204" pitchFamily="34" charset="0"/>
              </a:rPr>
              <a:t>Weekly Updated </a:t>
            </a:r>
          </a:p>
          <a:p>
            <a:pPr algn="ctr"/>
            <a:r>
              <a:rPr lang="en-IN" sz="2800" dirty="0" smtClean="0">
                <a:cs typeface="Calibri" panose="020F0502020204030204" pitchFamily="34" charset="0"/>
              </a:rPr>
              <a:t>22.07.2017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737494752"/>
      </p:ext>
    </p:extLst>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Whether a franchisor company will have to take registration in each State where its outlets are located?</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No; A Franchisor company need not take registration in a State where only its franchisee is located. </a:t>
            </a:r>
          </a:p>
          <a:p>
            <a:pPr marL="285750" indent="-285750">
              <a:buFont typeface="Arial" panose="020B0604020202020204" pitchFamily="34" charset="0"/>
              <a:buChar char="•"/>
            </a:pPr>
            <a:endParaRPr lang="en-IN" sz="2400" dirty="0"/>
          </a:p>
          <a:p>
            <a:endParaRPr lang="en-IN" sz="2400" dirty="0" smtClean="0"/>
          </a:p>
          <a:p>
            <a:pPr marL="285750" indent="-285750">
              <a:buFont typeface="Arial" panose="020B0604020202020204" pitchFamily="34" charset="0"/>
              <a:buChar char="•"/>
            </a:pPr>
            <a:r>
              <a:rPr lang="en-IN" sz="2000" dirty="0" smtClean="0"/>
              <a:t>Source: FAQs Part 3 released by CBEC</a:t>
            </a:r>
            <a:endParaRPr lang="en-IN"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a:xfrm>
            <a:off x="2057401" y="115094"/>
            <a:ext cx="5631872" cy="1027906"/>
          </a:xfrm>
        </p:spPr>
        <p:txBody>
          <a:bodyPr/>
          <a:lstStyle/>
          <a:p>
            <a:r>
              <a:rPr lang="en-IN" b="0" dirty="0" smtClean="0"/>
              <a:t>Registration by Franchisor Company</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102823114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A person was registered under Central Excise/ Service Tax, but could not migrate and therefore has taken a new registration. Will he be eligible for transitional credit?</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In his new registration application, if he has referred to his past registration number of CE/ST, he will be eligible for transitional credit under Section 140 of CGST Act, 2017 red with Rule 117 of CGST Rules, 2017</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smtClean="0"/>
          </a:p>
          <a:p>
            <a:pPr marL="285750" indent="-285750" algn="just">
              <a:buFont typeface="Arial" panose="020B0604020202020204" pitchFamily="34" charset="0"/>
              <a:buChar char="•"/>
            </a:pPr>
            <a:r>
              <a:rPr lang="en-IN" sz="2000" dirty="0"/>
              <a:t>Source: FAQs Part 3 released by CBEC</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a:xfrm>
            <a:off x="2057401" y="115094"/>
            <a:ext cx="5354781" cy="1027906"/>
          </a:xfrm>
        </p:spPr>
        <p:txBody>
          <a:bodyPr/>
          <a:lstStyle/>
          <a:p>
            <a:r>
              <a:rPr lang="en-IN" b="0" dirty="0" smtClean="0"/>
              <a:t>Transitional credit if fresh Registration taken</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289052561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A person has received ARN or not received ARN, but not GSTIN, How should be supply goods or services or both?</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He should supply on Bill of Supply without mentioning GSTIN and/or ARN. On receipt of GSTIN, he will need to issue revised invoice mentioning GSTIN. He will be required to reflect this supply in his return and pay tax.</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smtClean="0"/>
          </a:p>
          <a:p>
            <a:pPr marL="285750" indent="-285750" algn="just">
              <a:buFont typeface="Arial" panose="020B0604020202020204" pitchFamily="34" charset="0"/>
              <a:buChar char="•"/>
            </a:pPr>
            <a:r>
              <a:rPr lang="en-IN" sz="2000" dirty="0"/>
              <a:t>Source: FAQs Part 3 released by CBEC</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Non receipt of GSTIN</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16400227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A person had booked a hotel for a trip in October, 2017 for which invoice was issued in June and payment also done in June, 2017. Whether GST payable?</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No, Point of taxation had already arisen in June, 2017; GST would not be payable</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smtClean="0"/>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000" dirty="0"/>
              <a:t>Source: FAQs Part 3 released by CBEC</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Taxes paid prior to 1</a:t>
            </a:r>
            <a:r>
              <a:rPr lang="en-IN" b="0" baseline="30000" dirty="0" smtClean="0"/>
              <a:t>st</a:t>
            </a:r>
            <a:r>
              <a:rPr lang="en-IN" b="0" dirty="0" smtClean="0"/>
              <a:t> July, 2017 and event after 1</a:t>
            </a:r>
            <a:r>
              <a:rPr lang="en-IN" b="0" baseline="30000" dirty="0" smtClean="0"/>
              <a:t>st</a:t>
            </a:r>
            <a:r>
              <a:rPr lang="en-IN" b="0" dirty="0" smtClean="0"/>
              <a:t> July, 2017</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322637108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A person sells 10 </a:t>
            </a:r>
            <a:r>
              <a:rPr lang="en-IN" sz="2400" dirty="0" err="1" smtClean="0"/>
              <a:t>gms</a:t>
            </a:r>
            <a:r>
              <a:rPr lang="en-IN" sz="2400" dirty="0" smtClean="0"/>
              <a:t> gold to a Jewellery shop and in turn purchases 20 </a:t>
            </a:r>
            <a:r>
              <a:rPr lang="en-IN" sz="2400" dirty="0" err="1" smtClean="0"/>
              <a:t>gms</a:t>
            </a:r>
            <a:r>
              <a:rPr lang="en-IN" sz="2400" dirty="0" smtClean="0"/>
              <a:t> jewellery. Whether GST will be charged on 10 </a:t>
            </a:r>
            <a:r>
              <a:rPr lang="en-IN" sz="2400" dirty="0" err="1" smtClean="0"/>
              <a:t>gms</a:t>
            </a:r>
            <a:r>
              <a:rPr lang="en-IN" sz="2400" dirty="0" smtClean="0"/>
              <a:t> or 20 </a:t>
            </a:r>
            <a:r>
              <a:rPr lang="en-IN" sz="2400" dirty="0" err="1" smtClean="0"/>
              <a:t>gms</a:t>
            </a:r>
            <a:r>
              <a:rPr lang="en-IN" sz="2400" dirty="0" smtClean="0"/>
              <a:t>?</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The value to be charged on such transactions will be the open market value of the entire transaction as per Rule 27(a) of the CGST Rules, 2017. Therefore GST should be charged on the entire 20 </a:t>
            </a:r>
            <a:r>
              <a:rPr lang="en-IN" sz="2400" dirty="0" err="1" smtClean="0"/>
              <a:t>gms</a:t>
            </a:r>
            <a:r>
              <a:rPr lang="en-IN" sz="2400" dirty="0" smtClean="0"/>
              <a:t>. </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smtClean="0"/>
          </a:p>
          <a:p>
            <a:pPr marL="285750" indent="-285750" algn="just">
              <a:buFont typeface="Arial" panose="020B0604020202020204" pitchFamily="34" charset="0"/>
              <a:buChar char="•"/>
            </a:pPr>
            <a:r>
              <a:rPr lang="en-IN" sz="2000" dirty="0"/>
              <a:t>Source: FAQs Part 3 released by CBEC</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a:xfrm>
            <a:off x="2092036" y="115094"/>
            <a:ext cx="5472546" cy="1027906"/>
          </a:xfrm>
        </p:spPr>
        <p:txBody>
          <a:bodyPr/>
          <a:lstStyle/>
          <a:p>
            <a:r>
              <a:rPr lang="en-IN" b="0" dirty="0" smtClean="0"/>
              <a:t>Purchase of Jewellery</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417407109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A person supplies goods and for every supply, he generates invoice by separately charging cartage/loading/transportation charges. What rate should be charged on these charges?</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This is a composite supply where the principal supply is the supply of goods. The goods can not be supplies without the cartage/loading/transportation expenses. Therefore, GST rate applicable will be the same as that of the principal supply </a:t>
            </a:r>
            <a:r>
              <a:rPr lang="en-IN" sz="2400" dirty="0" err="1" smtClean="0"/>
              <a:t>i.e</a:t>
            </a:r>
            <a:r>
              <a:rPr lang="en-IN" sz="2400" dirty="0" smtClean="0"/>
              <a:t> that of goods. </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000" dirty="0"/>
              <a:t>Source: FAQs Part 3 released by CBEC</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a:xfrm>
            <a:off x="2057401" y="115094"/>
            <a:ext cx="5368635" cy="1027906"/>
          </a:xfrm>
        </p:spPr>
        <p:txBody>
          <a:bodyPr>
            <a:normAutofit/>
          </a:bodyPr>
          <a:lstStyle/>
          <a:p>
            <a:r>
              <a:rPr lang="en-IN" b="0" dirty="0" smtClean="0"/>
              <a:t>GST on cartage/ loading/ transportation charges</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21850769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smtClean="0"/>
              <a:t>Any ISSUES/ queries? </a:t>
            </a:r>
            <a:endParaRPr lang="en-IN" sz="3200" b="0" dirty="0"/>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smtClean="0"/>
              <a:t>Twitter Handles</a:t>
            </a:r>
          </a:p>
          <a:p>
            <a:pPr lvl="1"/>
            <a:r>
              <a:rPr lang="en-IN" sz="2400" dirty="0" smtClean="0"/>
              <a:t>For General Questions</a:t>
            </a:r>
            <a:endParaRPr lang="en-IN" sz="2400" dirty="0"/>
          </a:p>
          <a:p>
            <a:pPr lvl="1"/>
            <a:r>
              <a:rPr lang="en-IN" sz="2400" dirty="0">
                <a:hlinkClick r:id="rId2"/>
              </a:rPr>
              <a:t>https://</a:t>
            </a:r>
            <a:r>
              <a:rPr lang="en-IN" sz="2400" dirty="0" smtClean="0">
                <a:hlinkClick r:id="rId2"/>
              </a:rPr>
              <a:t>twitter.com/askGST_GoI</a:t>
            </a:r>
            <a:endParaRPr lang="en-IN" sz="2400" dirty="0" smtClean="0"/>
          </a:p>
          <a:p>
            <a:pPr lvl="1"/>
            <a:r>
              <a:rPr lang="en-IN" sz="2400" dirty="0" smtClean="0"/>
              <a:t>For technology related issues</a:t>
            </a:r>
          </a:p>
          <a:p>
            <a:pPr lvl="1"/>
            <a:r>
              <a:rPr lang="en-IN" sz="2400" dirty="0">
                <a:hlinkClick r:id="rId3"/>
              </a:rPr>
              <a:t>https://</a:t>
            </a:r>
            <a:r>
              <a:rPr lang="en-IN" sz="2400" dirty="0" smtClean="0">
                <a:hlinkClick r:id="rId3"/>
              </a:rPr>
              <a:t>twitter.com/askGSTech</a:t>
            </a:r>
            <a:endParaRPr lang="en-IN" sz="2400" dirty="0" smtClean="0"/>
          </a:p>
          <a:p>
            <a:pPr lvl="1"/>
            <a:r>
              <a:rPr lang="en-IN" sz="2400" dirty="0" smtClean="0"/>
              <a:t>NACIN twitter</a:t>
            </a:r>
          </a:p>
          <a:p>
            <a:pPr lvl="1"/>
            <a:r>
              <a:rPr lang="en-IN" sz="2400" dirty="0">
                <a:hlinkClick r:id="rId4"/>
              </a:rPr>
              <a:t>https://</a:t>
            </a:r>
            <a:r>
              <a:rPr lang="en-IN" sz="2400" dirty="0" smtClean="0">
                <a:hlinkClick r:id="rId4"/>
              </a:rPr>
              <a:t>twitter.com/GSTNACIN</a:t>
            </a:r>
            <a:endParaRPr lang="en-IN" sz="2400" dirty="0" smtClean="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solidFill>
                  <a:schemeClr val="bg1"/>
                </a:solidFill>
              </a:rPr>
              <a:t/>
            </a:r>
            <a:br>
              <a:rPr lang="en-IN" b="1" dirty="0" smtClean="0">
                <a:solidFill>
                  <a:schemeClr val="bg1"/>
                </a:solidFill>
              </a:rPr>
            </a:br>
            <a:r>
              <a:rPr lang="en-IN" b="1" dirty="0" smtClean="0">
                <a:solidFill>
                  <a:schemeClr val="bg1"/>
                </a:solidFill>
              </a:rPr>
              <a:t/>
            </a:r>
            <a:br>
              <a:rPr lang="en-IN" b="1" dirty="0" smtClean="0">
                <a:solidFill>
                  <a:schemeClr val="bg1"/>
                </a:solidFill>
              </a:rPr>
            </a:br>
            <a:r>
              <a:rPr lang="en-US" b="1" dirty="0" smtClean="0">
                <a:solidFill>
                  <a:schemeClr val="bg1"/>
                </a:solidFill>
              </a:rPr>
              <a:t/>
            </a:r>
            <a:br>
              <a:rPr lang="en-US" b="1" dirty="0" smtClean="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smtClean="0">
                <a:solidFill>
                  <a:schemeClr val="tx1"/>
                </a:solidFill>
              </a:rPr>
              <a:t> </a:t>
            </a:r>
            <a:endParaRPr lang="en-IN" dirty="0">
              <a:solidFill>
                <a:schemeClr val="tx1"/>
              </a:solidFill>
            </a:endParaRPr>
          </a:p>
        </p:txBody>
      </p:sp>
      <p:sp>
        <p:nvSpPr>
          <p:cNvPr id="6" name="Footer Placeholder 5"/>
          <p:cNvSpPr>
            <a:spLocks noGrp="1"/>
          </p:cNvSpPr>
          <p:nvPr>
            <p:ph type="ftr" sz="quarter" idx="11"/>
          </p:nvPr>
        </p:nvSpPr>
        <p:spPr/>
        <p:txBody>
          <a:bodyPr/>
          <a:lstStyle/>
          <a:p>
            <a:r>
              <a:rPr lang="en-IN" smtClean="0"/>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smtClean="0"/>
              <a:t>Background</a:t>
            </a:r>
            <a:endParaRPr lang="en-IN" sz="3200" b="0" dirty="0"/>
          </a:p>
        </p:txBody>
      </p:sp>
      <p:sp>
        <p:nvSpPr>
          <p:cNvPr id="3" name="Content Placeholder 2"/>
          <p:cNvSpPr>
            <a:spLocks noGrp="1"/>
          </p:cNvSpPr>
          <p:nvPr>
            <p:ph idx="1"/>
          </p:nvPr>
        </p:nvSpPr>
        <p:spPr/>
        <p:txBody>
          <a:bodyPr>
            <a:normAutofit/>
          </a:bodyPr>
          <a:lstStyle/>
          <a:p>
            <a:pPr lvl="1" algn="just"/>
            <a:r>
              <a:rPr lang="en-IN" sz="2800" dirty="0" smtClean="0"/>
              <a:t>This Presentation covers the GST changes / observations/ press releases/ Tweet FAQs/ Sectoral FAQs released by CBEC since the last update on 15.07.2017. It supplements the earlier GST Updates. </a:t>
            </a:r>
          </a:p>
          <a:p>
            <a:pPr lvl="1" algn="just"/>
            <a:r>
              <a:rPr lang="en-IN" sz="2800" dirty="0" smtClean="0"/>
              <a:t>This presentation is based on CGST Act/Rules/ Notifications. Similar parallel provisions in State Laws may be referred to as </a:t>
            </a:r>
            <a:r>
              <a:rPr lang="en-IN" sz="2800" dirty="0" smtClean="0"/>
              <a:t>required. </a:t>
            </a:r>
            <a:endParaRPr lang="en-IN" sz="2800" dirty="0"/>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908356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 </a:t>
            </a:r>
            <a:r>
              <a:rPr lang="en-IN" sz="2400" dirty="0" smtClean="0"/>
              <a:t>Rule 3(1)- Any </a:t>
            </a:r>
            <a:r>
              <a:rPr lang="en-IN" sz="2400" dirty="0"/>
              <a:t>person who has been </a:t>
            </a:r>
            <a:r>
              <a:rPr lang="en-IN" sz="2400" dirty="0" smtClean="0"/>
              <a:t>migrated &amp; granted </a:t>
            </a:r>
            <a:r>
              <a:rPr lang="en-IN" sz="2400" dirty="0"/>
              <a:t>registration on a provisional basis </a:t>
            </a:r>
            <a:r>
              <a:rPr lang="en-IN" sz="2400" dirty="0" smtClean="0"/>
              <a:t>and </a:t>
            </a:r>
            <a:r>
              <a:rPr lang="en-IN" sz="2400" dirty="0"/>
              <a:t>who opts to pay tax under </a:t>
            </a:r>
            <a:r>
              <a:rPr lang="en-IN" sz="2400" dirty="0" smtClean="0"/>
              <a:t>composition scheme, </a:t>
            </a:r>
            <a:r>
              <a:rPr lang="en-IN" sz="2400" dirty="0"/>
              <a:t>shall electronically file an intimation in FORM GST CMP-01, </a:t>
            </a:r>
            <a:r>
              <a:rPr lang="en-IN" sz="2400" dirty="0" smtClean="0"/>
              <a:t>on </a:t>
            </a:r>
            <a:r>
              <a:rPr lang="en-IN" sz="2400" dirty="0"/>
              <a:t>the common portal, </a:t>
            </a:r>
            <a:r>
              <a:rPr lang="en-IN" sz="2400" dirty="0" smtClean="0"/>
              <a:t>prior </a:t>
            </a:r>
            <a:r>
              <a:rPr lang="en-IN" sz="2400" dirty="0"/>
              <a:t>to </a:t>
            </a:r>
            <a:r>
              <a:rPr lang="en-IN" sz="2400" dirty="0" smtClean="0"/>
              <a:t>1</a:t>
            </a:r>
            <a:r>
              <a:rPr lang="en-IN" sz="2400" baseline="30000" dirty="0" smtClean="0"/>
              <a:t>st</a:t>
            </a:r>
            <a:r>
              <a:rPr lang="en-IN" sz="2400" dirty="0" smtClean="0"/>
              <a:t> July, 2017, </a:t>
            </a:r>
            <a:r>
              <a:rPr lang="en-IN" sz="2400" dirty="0"/>
              <a:t>but not later than thirty days after the said day, or such further period as may be extended by the Commissioner in this </a:t>
            </a:r>
            <a:r>
              <a:rPr lang="en-IN" sz="2400" dirty="0" smtClean="0"/>
              <a:t>behalf</a:t>
            </a:r>
          </a:p>
          <a:p>
            <a:pPr marL="285750" indent="-285750" algn="just">
              <a:buFont typeface="Arial" panose="020B0604020202020204" pitchFamily="34" charset="0"/>
              <a:buChar char="•"/>
            </a:pPr>
            <a:r>
              <a:rPr lang="en-IN" sz="2400" dirty="0" smtClean="0"/>
              <a:t>Period for Intimation under the CGST Tax </a:t>
            </a:r>
            <a:r>
              <a:rPr lang="en-IN" sz="2400" dirty="0"/>
              <a:t>Rules, 2017 </a:t>
            </a:r>
            <a:r>
              <a:rPr lang="en-IN" sz="2400" dirty="0" smtClean="0"/>
              <a:t>has now been extended up to </a:t>
            </a:r>
            <a:r>
              <a:rPr lang="en-IN" sz="2400" dirty="0"/>
              <a:t>16th August, </a:t>
            </a:r>
            <a:r>
              <a:rPr lang="en-IN" sz="2400" dirty="0" smtClean="0"/>
              <a:t>2017 vide Order No. 01/2017-GST dated 21</a:t>
            </a:r>
            <a:r>
              <a:rPr lang="en-IN" sz="2400" baseline="30000" dirty="0" smtClean="0"/>
              <a:t>st</a:t>
            </a:r>
            <a:r>
              <a:rPr lang="en-IN" sz="2400" dirty="0" smtClean="0"/>
              <a:t> July, 2017</a:t>
            </a:r>
          </a:p>
          <a:p>
            <a:pPr marL="285750" indent="-285750" algn="just">
              <a:buFont typeface="Arial" panose="020B0604020202020204" pitchFamily="34" charset="0"/>
              <a:buChar char="•"/>
            </a:pPr>
            <a:r>
              <a:rPr lang="en-IN" sz="2400" dirty="0">
                <a:hlinkClick r:id="rId2"/>
              </a:rPr>
              <a:t>http://www.cbec.gov.in/resources//</a:t>
            </a:r>
            <a:r>
              <a:rPr lang="en-IN" sz="2400" dirty="0" smtClean="0">
                <a:hlinkClick r:id="rId2"/>
              </a:rPr>
              <a:t>htdocs-cbec/gst/order1-gst.pdf</a:t>
            </a:r>
            <a:endParaRPr lang="en-IN" sz="2400" dirty="0" smtClean="0"/>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a:xfrm>
            <a:off x="2057400" y="115094"/>
            <a:ext cx="5725159" cy="1027906"/>
          </a:xfrm>
        </p:spPr>
        <p:txBody>
          <a:bodyPr>
            <a:noAutofit/>
          </a:bodyPr>
          <a:lstStyle/>
          <a:p>
            <a:r>
              <a:rPr lang="en-IN" sz="3200" dirty="0" smtClean="0"/>
              <a:t>Extension of time for Composition Scheme</a:t>
            </a:r>
            <a:endParaRPr lang="en-IN" sz="320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22041609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The </a:t>
            </a:r>
            <a:r>
              <a:rPr lang="en-IN" sz="2400" dirty="0"/>
              <a:t>taxpayers who were provisionally migrated by virtue of being registered under the existing laws, but who are no longer required to be registered under GST, the period of applying for cancellation of registration is being extended up to 30th September, 2017</a:t>
            </a:r>
            <a:r>
              <a:rPr lang="en-IN" sz="2400" dirty="0" smtClean="0"/>
              <a:t>.</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smtClean="0"/>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a:hlinkClick r:id="rId2"/>
              </a:rPr>
              <a:t>http://www.cbec.gov.in/resources//</a:t>
            </a:r>
            <a:r>
              <a:rPr lang="en-IN" sz="2400" dirty="0" smtClean="0">
                <a:hlinkClick r:id="rId2"/>
              </a:rPr>
              <a:t>htdocs-cbec/press-release/press-rls-dt-22.07.2017-on-concerns-of-tax-payers.pdf</a:t>
            </a:r>
            <a:endParaRPr lang="en-IN" sz="2400" dirty="0" smtClean="0"/>
          </a:p>
          <a:p>
            <a:pPr algn="just"/>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a:xfrm>
            <a:off x="2057401" y="115094"/>
            <a:ext cx="5174672" cy="1027906"/>
          </a:xfrm>
        </p:spPr>
        <p:txBody>
          <a:bodyPr/>
          <a:lstStyle/>
          <a:p>
            <a:r>
              <a:rPr lang="en-IN" dirty="0" smtClean="0"/>
              <a:t>Extension of time for cancellation </a:t>
            </a:r>
            <a:r>
              <a:rPr lang="en-IN" dirty="0" smtClean="0"/>
              <a:t>of registration</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32693765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Cascading </a:t>
            </a:r>
            <a:r>
              <a:rPr lang="en-IN" sz="2400" dirty="0"/>
              <a:t>of taxes [that is in earlier regime VAT being charged on value inclusive of the excise duty]. As a result, the total tax incidence on cigarettes in GST regime </a:t>
            </a:r>
            <a:r>
              <a:rPr lang="en-IN" sz="2400" dirty="0" smtClean="0"/>
              <a:t>had </a:t>
            </a:r>
            <a:r>
              <a:rPr lang="en-IN" sz="2400" dirty="0"/>
              <a:t>come down, as compared to the total tax in </a:t>
            </a:r>
            <a:r>
              <a:rPr lang="en-IN" sz="2400" dirty="0" smtClean="0"/>
              <a:t>pre-GST </a:t>
            </a:r>
            <a:r>
              <a:rPr lang="en-IN" sz="2400" dirty="0"/>
              <a:t>regime</a:t>
            </a:r>
            <a:r>
              <a:rPr lang="en-IN" sz="2400" dirty="0" smtClean="0"/>
              <a:t>.</a:t>
            </a:r>
          </a:p>
          <a:p>
            <a:pPr marL="285750" indent="-285750" algn="just">
              <a:buFont typeface="Arial" panose="020B0604020202020204" pitchFamily="34" charset="0"/>
              <a:buChar char="•"/>
            </a:pPr>
            <a:r>
              <a:rPr lang="en-IN" sz="2400" dirty="0" smtClean="0"/>
              <a:t>Demerit </a:t>
            </a:r>
            <a:r>
              <a:rPr lang="en-IN" sz="2400" dirty="0"/>
              <a:t>goods </a:t>
            </a:r>
            <a:r>
              <a:rPr lang="en-IN" sz="2400" dirty="0" smtClean="0"/>
              <a:t>- Cigarettes</a:t>
            </a:r>
          </a:p>
          <a:p>
            <a:pPr marL="285750" indent="-285750" algn="just">
              <a:buFont typeface="Arial" panose="020B0604020202020204" pitchFamily="34" charset="0"/>
              <a:buChar char="•"/>
            </a:pPr>
            <a:r>
              <a:rPr lang="en-IN" sz="2400" dirty="0"/>
              <a:t>GST Council in its meeting on 17.07.2017 reviewed the Compensation Cess rates on cigarettes and recommended the </a:t>
            </a:r>
            <a:r>
              <a:rPr lang="en-IN" sz="2400" dirty="0" smtClean="0"/>
              <a:t>increase in same with </a:t>
            </a:r>
            <a:r>
              <a:rPr lang="en-IN" sz="2400" dirty="0"/>
              <a:t>effect from 00 hours on 18th July, </a:t>
            </a:r>
            <a:r>
              <a:rPr lang="en-IN" sz="2400" dirty="0" smtClean="0"/>
              <a:t>2017</a:t>
            </a:r>
          </a:p>
          <a:p>
            <a:pPr marL="285750" indent="-285750" algn="just">
              <a:buFont typeface="Arial" panose="020B0604020202020204" pitchFamily="34" charset="0"/>
              <a:buChar char="•"/>
            </a:pPr>
            <a:r>
              <a:rPr lang="en-IN" sz="2400" dirty="0" smtClean="0"/>
              <a:t>Compensation Rates increased by 30-40% </a:t>
            </a:r>
            <a:r>
              <a:rPr lang="en-IN" sz="2400" dirty="0" err="1" smtClean="0"/>
              <a:t>w.e.f</a:t>
            </a:r>
            <a:r>
              <a:rPr lang="en-IN" sz="2400" dirty="0" smtClean="0"/>
              <a:t> 18.07.2017</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p:txBody>
          <a:bodyPr>
            <a:noAutofit/>
          </a:bodyPr>
          <a:lstStyle/>
          <a:p>
            <a:r>
              <a:rPr lang="en-IN" sz="3200" dirty="0" smtClean="0"/>
              <a:t>Increase of </a:t>
            </a:r>
            <a:r>
              <a:rPr lang="en-IN" sz="3200" dirty="0"/>
              <a:t>Cess </a:t>
            </a:r>
            <a:r>
              <a:rPr lang="en-IN" sz="3200" dirty="0" smtClean="0"/>
              <a:t>on </a:t>
            </a:r>
            <a:r>
              <a:rPr lang="en-IN" sz="3200" dirty="0"/>
              <a:t>cigarettes</a:t>
            </a:r>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3193674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5-Star </a:t>
            </a:r>
            <a:r>
              <a:rPr lang="en-IN" sz="2400" dirty="0" smtClean="0"/>
              <a:t>Hotels GST Rates : 28</a:t>
            </a:r>
            <a:r>
              <a:rPr lang="en-IN" sz="2400" dirty="0" smtClean="0"/>
              <a:t>% /18%</a:t>
            </a:r>
          </a:p>
          <a:p>
            <a:pPr marL="285750" indent="-285750">
              <a:buFont typeface="Arial" panose="020B0604020202020204" pitchFamily="34" charset="0"/>
              <a:buChar char="•"/>
            </a:pPr>
            <a:r>
              <a:rPr lang="en-IN" sz="2400" dirty="0" smtClean="0"/>
              <a:t>Star </a:t>
            </a:r>
            <a:r>
              <a:rPr lang="en-IN" sz="2400" dirty="0"/>
              <a:t>rating of hotels </a:t>
            </a:r>
            <a:r>
              <a:rPr lang="en-IN" sz="2400" dirty="0" smtClean="0"/>
              <a:t>irrelevant </a:t>
            </a:r>
            <a:r>
              <a:rPr lang="en-IN" sz="2400" dirty="0"/>
              <a:t>for determining the applicable rate of GST</a:t>
            </a:r>
            <a:r>
              <a:rPr lang="en-IN" sz="2400" dirty="0" smtClean="0"/>
              <a:t>.</a:t>
            </a:r>
          </a:p>
          <a:p>
            <a:pPr marL="285750" indent="-285750">
              <a:buFont typeface="Arial" panose="020B0604020202020204" pitchFamily="34" charset="0"/>
              <a:buChar char="•"/>
            </a:pPr>
            <a:r>
              <a:rPr lang="en-IN" sz="2400" dirty="0" smtClean="0"/>
              <a:t>Declared room tariff is relevant</a:t>
            </a:r>
          </a:p>
          <a:p>
            <a:pPr marL="800100" lvl="1" indent="-285750"/>
            <a:r>
              <a:rPr lang="en-IN" sz="2175" dirty="0" smtClean="0"/>
              <a:t>of </a:t>
            </a:r>
            <a:r>
              <a:rPr lang="en-IN" sz="2175" dirty="0"/>
              <a:t>less than </a:t>
            </a:r>
            <a:r>
              <a:rPr lang="en-IN" sz="2175" dirty="0" err="1" smtClean="0"/>
              <a:t>Rs</a:t>
            </a:r>
            <a:r>
              <a:rPr lang="en-IN" sz="2175" dirty="0" smtClean="0"/>
              <a:t>. 7500/- per unit </a:t>
            </a:r>
            <a:r>
              <a:rPr lang="en-IN" sz="2175" dirty="0"/>
              <a:t>per </a:t>
            </a:r>
            <a:r>
              <a:rPr lang="en-IN" sz="2175" dirty="0" smtClean="0"/>
              <a:t>day- 18% </a:t>
            </a:r>
          </a:p>
          <a:p>
            <a:pPr marL="800100" lvl="1" indent="-285750"/>
            <a:r>
              <a:rPr lang="en-IN" sz="2175" dirty="0" smtClean="0"/>
              <a:t>of </a:t>
            </a:r>
            <a:r>
              <a:rPr lang="en-IN" sz="2175" dirty="0" smtClean="0"/>
              <a:t>more than </a:t>
            </a:r>
            <a:r>
              <a:rPr lang="en-IN" sz="2175" dirty="0" err="1" smtClean="0"/>
              <a:t>Rs</a:t>
            </a:r>
            <a:r>
              <a:rPr lang="en-IN" sz="2175" dirty="0" smtClean="0"/>
              <a:t>. 7500/- per unit per day -28%</a:t>
            </a:r>
            <a:endParaRPr lang="en-IN" sz="2175" dirty="0"/>
          </a:p>
          <a:p>
            <a:pPr marL="285750" indent="-285750">
              <a:buFont typeface="Arial" panose="020B0604020202020204" pitchFamily="34" charset="0"/>
              <a:buChar char="•"/>
            </a:pPr>
            <a:r>
              <a:rPr lang="en-IN" sz="2400" dirty="0" smtClean="0">
                <a:hlinkClick r:id="rId2"/>
              </a:rPr>
              <a:t>http</a:t>
            </a:r>
            <a:r>
              <a:rPr lang="en-IN" sz="2400" dirty="0">
                <a:hlinkClick r:id="rId2"/>
              </a:rPr>
              <a:t>://www.cbec.gov.in/resources//</a:t>
            </a:r>
            <a:r>
              <a:rPr lang="en-IN" sz="2400" dirty="0" smtClean="0">
                <a:hlinkClick r:id="rId2"/>
              </a:rPr>
              <a:t>htdocs-cbec/press-release/cbec-press-release-hotel-accomodation.pdf</a:t>
            </a:r>
            <a:endParaRPr lang="en-IN" sz="2400" dirty="0" smtClean="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a:xfrm>
            <a:off x="2479964" y="115094"/>
            <a:ext cx="4322618" cy="1027906"/>
          </a:xfrm>
        </p:spPr>
        <p:txBody>
          <a:bodyPr>
            <a:normAutofit fontScale="90000"/>
          </a:bodyPr>
          <a:lstStyle/>
          <a:p>
            <a:r>
              <a:rPr lang="en-IN" sz="3200" dirty="0" smtClean="0"/>
              <a:t>Clarification on GST </a:t>
            </a:r>
            <a:r>
              <a:rPr lang="en-IN" sz="3200" dirty="0" smtClean="0"/>
              <a:t>rates </a:t>
            </a:r>
            <a:r>
              <a:rPr lang="en-IN" sz="3200" dirty="0" smtClean="0"/>
              <a:t>for </a:t>
            </a:r>
            <a:r>
              <a:rPr lang="en-IN" sz="3200" dirty="0" smtClean="0"/>
              <a:t>Hotels</a:t>
            </a:r>
            <a:endParaRPr lang="en-IN" sz="320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18391192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000" dirty="0">
                <a:hlinkClick r:id="rId2"/>
              </a:rPr>
              <a:t>http://www.cbec.gov.in/resources//</a:t>
            </a:r>
            <a:r>
              <a:rPr lang="en-IN" sz="2000" dirty="0" smtClean="0">
                <a:hlinkClick r:id="rId2"/>
              </a:rPr>
              <a:t>htdocs-cbec/gst/sectoral-booklets-textiles.pdf</a:t>
            </a:r>
            <a:endParaRPr lang="en-IN" sz="2000" dirty="0"/>
          </a:p>
          <a:p>
            <a:endParaRPr lang="en-IN" sz="2400" dirty="0" smtClean="0"/>
          </a:p>
          <a:p>
            <a:pPr marL="285750" indent="-285750" algn="just">
              <a:buFont typeface="Arial" panose="020B0604020202020204" pitchFamily="34" charset="0"/>
              <a:buChar char="•"/>
            </a:pPr>
            <a:r>
              <a:rPr lang="en-IN" sz="2400" dirty="0"/>
              <a:t>In respect of goods classified under Chapters 61, 62 and 63, the rate of tax for goods of sale value not exceeding Rs.1000/- is 5% and for those exceeding Rs.1000/- is 12%. Is this value transaction value or MRP? </a:t>
            </a:r>
            <a:endParaRPr lang="en-IN" sz="2400" dirty="0" smtClean="0"/>
          </a:p>
          <a:p>
            <a:pPr algn="just"/>
            <a:endParaRPr lang="en-IN" sz="2400" dirty="0" smtClean="0"/>
          </a:p>
          <a:p>
            <a:pPr marL="285750" indent="-285750" algn="just">
              <a:buFont typeface="Arial" panose="020B0604020202020204" pitchFamily="34" charset="0"/>
              <a:buChar char="•"/>
            </a:pPr>
            <a:r>
              <a:rPr lang="en-IN" sz="2400" dirty="0" smtClean="0"/>
              <a:t>It </a:t>
            </a:r>
            <a:r>
              <a:rPr lang="en-IN" sz="2400" dirty="0"/>
              <a:t>is the sale value i.e. the transaction value on which the tax has to be paid and not the MRP.</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a:xfrm>
            <a:off x="1981201" y="115094"/>
            <a:ext cx="5963920" cy="819626"/>
          </a:xfrm>
        </p:spPr>
        <p:txBody>
          <a:bodyPr>
            <a:normAutofit fontScale="90000"/>
          </a:bodyPr>
          <a:lstStyle/>
          <a:p>
            <a:r>
              <a:rPr lang="en-IN" dirty="0" smtClean="0"/>
              <a:t/>
            </a:r>
            <a:br>
              <a:rPr lang="en-IN" dirty="0" smtClean="0"/>
            </a:br>
            <a:r>
              <a:rPr lang="en-IN" dirty="0" smtClean="0"/>
              <a:t>GST </a:t>
            </a:r>
            <a:r>
              <a:rPr lang="en-IN" dirty="0" smtClean="0"/>
              <a:t>on Sale Value / MRP in  </a:t>
            </a:r>
            <a:r>
              <a:rPr lang="en-IN" dirty="0" smtClean="0"/>
              <a:t>Textiles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TextBox 5"/>
          <p:cNvSpPr txBox="1"/>
          <p:nvPr/>
        </p:nvSpPr>
        <p:spPr>
          <a:xfrm>
            <a:off x="2103120" y="77708"/>
            <a:ext cx="2153920" cy="369332"/>
          </a:xfrm>
          <a:prstGeom prst="rect">
            <a:avLst/>
          </a:prstGeom>
          <a:noFill/>
        </p:spPr>
        <p:txBody>
          <a:bodyPr wrap="square" rtlCol="0">
            <a:spAutoFit/>
          </a:bodyPr>
          <a:lstStyle/>
          <a:p>
            <a:r>
              <a:rPr lang="en-US" dirty="0" smtClean="0">
                <a:solidFill>
                  <a:srgbClr val="002060"/>
                </a:solidFill>
              </a:rPr>
              <a:t>Clarification on -</a:t>
            </a:r>
            <a:endParaRPr lang="en-US" dirty="0">
              <a:solidFill>
                <a:srgbClr val="002060"/>
              </a:solidFill>
            </a:endParaRPr>
          </a:p>
        </p:txBody>
      </p:sp>
    </p:spTree>
    <p:extLst>
      <p:ext uri="{BB962C8B-B14F-4D97-AF65-F5344CB8AC3E}">
        <p14:creationId xmlns:p14="http://schemas.microsoft.com/office/powerpoint/2010/main" val="35457372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Does the buyer of raw cotton (who is a registered person) from the farmer need to pay GST on Reverse Charge basis</a:t>
            </a:r>
            <a:r>
              <a:rPr lang="en-IN" sz="2400" dirty="0" smtClean="0"/>
              <a:t>?</a:t>
            </a:r>
          </a:p>
          <a:p>
            <a:pPr algn="just"/>
            <a:endParaRPr lang="en-IN" sz="2400" dirty="0" smtClean="0"/>
          </a:p>
          <a:p>
            <a:pPr marL="285750" indent="-285750" algn="just">
              <a:buFont typeface="Arial" panose="020B0604020202020204" pitchFamily="34" charset="0"/>
              <a:buChar char="•"/>
            </a:pPr>
            <a:r>
              <a:rPr lang="en-IN" sz="2400" dirty="0"/>
              <a:t>Yes. As the cotton under heading 5201 and 5203 has been placed under 5% rate and the cotton farmer is not liable to registration, the buyers of raw cotton (who are registered persons) from the farmers are required to pay tax on reverse charge basis as per Section 9 (4) of the CGST Act, </a:t>
            </a:r>
            <a:r>
              <a:rPr lang="en-IN" sz="2400" dirty="0" smtClean="0"/>
              <a:t>2017</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hlinkClick r:id="rId2"/>
              </a:rPr>
              <a:t>http</a:t>
            </a:r>
            <a:r>
              <a:rPr lang="en-IN" sz="2400" dirty="0">
                <a:hlinkClick r:id="rId2"/>
              </a:rPr>
              <a:t>://www.cbec.gov.in/resources//</a:t>
            </a:r>
            <a:r>
              <a:rPr lang="en-IN" sz="2400" dirty="0" smtClean="0">
                <a:hlinkClick r:id="rId2"/>
              </a:rPr>
              <a:t>htdocs-cbec/gst/sectoral-booklets-textiles.pdf</a:t>
            </a:r>
            <a:endParaRPr lang="en-IN" sz="2400" dirty="0" smtClean="0"/>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Purchases from URD</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TextBox 5"/>
          <p:cNvSpPr txBox="1"/>
          <p:nvPr/>
        </p:nvSpPr>
        <p:spPr>
          <a:xfrm>
            <a:off x="2103120" y="77708"/>
            <a:ext cx="2153920" cy="369332"/>
          </a:xfrm>
          <a:prstGeom prst="rect">
            <a:avLst/>
          </a:prstGeom>
          <a:noFill/>
        </p:spPr>
        <p:txBody>
          <a:bodyPr wrap="square" rtlCol="0">
            <a:spAutoFit/>
          </a:bodyPr>
          <a:lstStyle/>
          <a:p>
            <a:r>
              <a:rPr lang="en-US" b="1" dirty="0" smtClean="0">
                <a:solidFill>
                  <a:srgbClr val="002060"/>
                </a:solidFill>
              </a:rPr>
              <a:t>Clarification on -</a:t>
            </a:r>
            <a:endParaRPr lang="en-US" b="1" dirty="0">
              <a:solidFill>
                <a:srgbClr val="002060"/>
              </a:solidFill>
            </a:endParaRPr>
          </a:p>
        </p:txBody>
      </p:sp>
    </p:spTree>
    <p:extLst>
      <p:ext uri="{BB962C8B-B14F-4D97-AF65-F5344CB8AC3E}">
        <p14:creationId xmlns:p14="http://schemas.microsoft.com/office/powerpoint/2010/main" val="2518309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When a SEZ unit or SEZ developer procures any goods or services from an unregistered supplier, whether the SEZ unit or SEZ developer needs to pay IGST under reverse charge or these will be zero rated supplies</a:t>
            </a:r>
            <a:r>
              <a:rPr lang="en-IN" sz="2400" dirty="0" smtClean="0"/>
              <a:t>?</a:t>
            </a:r>
          </a:p>
          <a:p>
            <a:pPr marL="285750" indent="-285750">
              <a:buFont typeface="Arial" panose="020B0604020202020204" pitchFamily="34" charset="0"/>
              <a:buChar char="•"/>
            </a:pPr>
            <a:r>
              <a:rPr lang="en-IN" sz="2400" dirty="0" smtClean="0"/>
              <a:t>Supplies </a:t>
            </a:r>
            <a:r>
              <a:rPr lang="en-IN" sz="2400" dirty="0"/>
              <a:t>to SEZ unit or SEZ developer have been accorded the status of inter-State supplies under the IGST Act. Under the GST Law, any supplier making inter-State supplies has to compulsorily get registered under GST. Thus anyone making a supply to a SEZ unit or SEZ developer has to necessarily obtain GST registration. </a:t>
            </a:r>
            <a:endParaRPr lang="en-IN" sz="2400" dirty="0" smtClean="0"/>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r>
              <a:rPr lang="en-IN" dirty="0">
                <a:hlinkClick r:id="rId2"/>
              </a:rPr>
              <a:t>http://www.cbec.gov.in/resources//</a:t>
            </a:r>
            <a:r>
              <a:rPr lang="en-IN" dirty="0" smtClean="0">
                <a:hlinkClick r:id="rId2"/>
              </a:rPr>
              <a:t>htdocs-cbec/gst/sectoral-booklets-exports.pdf</a:t>
            </a:r>
            <a:endParaRPr lang="en-IN" dirty="0" smtClean="0"/>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a:xfrm>
            <a:off x="2057401" y="115094"/>
            <a:ext cx="5968999" cy="1307306"/>
          </a:xfrm>
        </p:spPr>
        <p:txBody>
          <a:bodyPr/>
          <a:lstStyle/>
          <a:p>
            <a:r>
              <a:rPr lang="en-IN" b="0" dirty="0" smtClean="0"/>
              <a:t>Supplies to SEZs by Unregistered Persons</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6696754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5968</TotalTime>
  <Words>1411</Words>
  <Application>Microsoft Office PowerPoint</Application>
  <PresentationFormat>On-screen Show (4:3)</PresentationFormat>
  <Paragraphs>138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Theme2</vt:lpstr>
      <vt:lpstr>GST Update  </vt:lpstr>
      <vt:lpstr>Background</vt:lpstr>
      <vt:lpstr>Extension of time for Composition Scheme</vt:lpstr>
      <vt:lpstr>Extension of time for cancellation of registration</vt:lpstr>
      <vt:lpstr>Increase of Cess on cigarettes</vt:lpstr>
      <vt:lpstr>Clarification on GST rates for Hotels</vt:lpstr>
      <vt:lpstr> GST on Sale Value / MRP in  Textiles ?</vt:lpstr>
      <vt:lpstr>Purchases from URD</vt:lpstr>
      <vt:lpstr>Supplies to SEZs by Unregistered Persons</vt:lpstr>
      <vt:lpstr>Registration by Franchisor Company</vt:lpstr>
      <vt:lpstr>Transitional credit if fresh Registration taken</vt:lpstr>
      <vt:lpstr>Non receipt of GSTIN</vt:lpstr>
      <vt:lpstr>Taxes paid prior to 1st July, 2017 and event after 1st July, 2017</vt:lpstr>
      <vt:lpstr>Purchase of Jewellery</vt:lpstr>
      <vt:lpstr>GST on cartage/ loading/ transportation charges</vt:lpstr>
      <vt:lpstr>Any ISSUES/ queries? </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NACEN</cp:lastModifiedBy>
  <cp:revision>270</cp:revision>
  <dcterms:created xsi:type="dcterms:W3CDTF">2017-03-10T16:10:22Z</dcterms:created>
  <dcterms:modified xsi:type="dcterms:W3CDTF">2017-07-24T09:57:55Z</dcterms:modified>
</cp:coreProperties>
</file>