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5"/>
  </p:notesMasterIdLst>
  <p:handoutMasterIdLst>
    <p:handoutMasterId r:id="rId26"/>
  </p:handoutMasterIdLst>
  <p:sldIdLst>
    <p:sldId id="544" r:id="rId2"/>
    <p:sldId id="518" r:id="rId3"/>
    <p:sldId id="548" r:id="rId4"/>
    <p:sldId id="559" r:id="rId5"/>
    <p:sldId id="558" r:id="rId6"/>
    <p:sldId id="560" r:id="rId7"/>
    <p:sldId id="555" r:id="rId8"/>
    <p:sldId id="556" r:id="rId9"/>
    <p:sldId id="557" r:id="rId10"/>
    <p:sldId id="561" r:id="rId11"/>
    <p:sldId id="552" r:id="rId12"/>
    <p:sldId id="562" r:id="rId13"/>
    <p:sldId id="553" r:id="rId14"/>
    <p:sldId id="563" r:id="rId15"/>
    <p:sldId id="564" r:id="rId16"/>
    <p:sldId id="565" r:id="rId17"/>
    <p:sldId id="567" r:id="rId18"/>
    <p:sldId id="569" r:id="rId19"/>
    <p:sldId id="570" r:id="rId20"/>
    <p:sldId id="571" r:id="rId21"/>
    <p:sldId id="547" r:id="rId22"/>
    <p:sldId id="473" r:id="rId23"/>
    <p:sldId id="41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CC"/>
    <a:srgbClr val="CA8014"/>
    <a:srgbClr val="F0DB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118" autoAdjust="0"/>
    <p:restoredTop sz="86410"/>
  </p:normalViewPr>
  <p:slideViewPr>
    <p:cSldViewPr snapToGrid="0">
      <p:cViewPr varScale="1">
        <p:scale>
          <a:sx n="59" d="100"/>
          <a:sy n="59" d="100"/>
        </p:scale>
        <p:origin x="-1332" y="-64"/>
      </p:cViewPr>
      <p:guideLst>
        <p:guide orient="horz" pos="2160"/>
        <p:guide pos="2880"/>
      </p:guideLst>
    </p:cSldViewPr>
  </p:slideViewPr>
  <p:outlineViewPr>
    <p:cViewPr>
      <p:scale>
        <a:sx n="33" d="100"/>
        <a:sy n="33" d="100"/>
      </p:scale>
      <p:origin x="0" y="-2304"/>
    </p:cViewPr>
  </p:outlineViewPr>
  <p:notesTextViewPr>
    <p:cViewPr>
      <p:scale>
        <a:sx n="1" d="1"/>
        <a:sy n="1" d="1"/>
      </p:scale>
      <p:origin x="0" y="0"/>
    </p:cViewPr>
  </p:notesTextViewPr>
  <p:notesViewPr>
    <p:cSldViewPr snapToGrid="0">
      <p:cViewPr>
        <p:scale>
          <a:sx n="100" d="100"/>
          <a:sy n="100" d="100"/>
        </p:scale>
        <p:origin x="1890" y="-121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CA3FCD-CB97-409F-9893-E48E45C2F1D2}" type="datetimeFigureOut">
              <a:rPr lang="en-US" smtClean="0"/>
              <a:pPr/>
              <a:t>10/3/2017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vbcbvcbvc</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7BBC56-7FFB-4A4C-9548-CD60C7200324}" type="slidenum">
              <a:rPr lang="en-US" smtClean="0"/>
              <a:pPr/>
              <a:t>‹#›</a:t>
            </a:fld>
            <a:endParaRPr lang="en-US"/>
          </a:p>
        </p:txBody>
      </p:sp>
    </p:spTree>
    <p:extLst>
      <p:ext uri="{BB962C8B-B14F-4D97-AF65-F5344CB8AC3E}">
        <p14:creationId xmlns:p14="http://schemas.microsoft.com/office/powerpoint/2010/main" xmlns="" val="932083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DC7F6-6FC7-4961-BC25-8C40005BD9AB}" type="datetimeFigureOut">
              <a:rPr lang="en-IN" smtClean="0"/>
              <a:pPr/>
              <a:t>03/10/2017</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N"/>
              <a:t>vbcbvcbvc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E5E4A-9CCB-41E2-A252-E47A68AB1551}" type="slidenum">
              <a:rPr lang="en-IN" smtClean="0"/>
              <a:pPr/>
              <a:t>‹#›</a:t>
            </a:fld>
            <a:endParaRPr lang="en-IN"/>
          </a:p>
        </p:txBody>
      </p:sp>
    </p:spTree>
    <p:extLst>
      <p:ext uri="{BB962C8B-B14F-4D97-AF65-F5344CB8AC3E}">
        <p14:creationId xmlns:p14="http://schemas.microsoft.com/office/powerpoint/2010/main" xmlns="" val="11322317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C1E5E4A-9CCB-41E2-A252-E47A68AB1551}" type="slidenum">
              <a:rPr lang="en-IN" smtClean="0"/>
              <a:pPr/>
              <a:t>1</a:t>
            </a:fld>
            <a:endParaRPr lang="en-IN"/>
          </a:p>
        </p:txBody>
      </p:sp>
    </p:spTree>
    <p:extLst>
      <p:ext uri="{BB962C8B-B14F-4D97-AF65-F5344CB8AC3E}">
        <p14:creationId xmlns:p14="http://schemas.microsoft.com/office/powerpoint/2010/main" xmlns="" val="52241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2</a:t>
            </a:fld>
            <a:endParaRPr lang="en-IN"/>
          </a:p>
        </p:txBody>
      </p:sp>
    </p:spTree>
    <p:extLst>
      <p:ext uri="{BB962C8B-B14F-4D97-AF65-F5344CB8AC3E}">
        <p14:creationId xmlns:p14="http://schemas.microsoft.com/office/powerpoint/2010/main" xmlns="" val="100217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N" dirty="0" smtClean="0"/>
              <a:t>Cancellation of registration- Last date changed from 30</a:t>
            </a:r>
            <a:r>
              <a:rPr lang="en-IN" baseline="30000" dirty="0" smtClean="0"/>
              <a:t>th</a:t>
            </a:r>
            <a:r>
              <a:rPr lang="en-IN" baseline="0" dirty="0" smtClean="0"/>
              <a:t> September to 31</a:t>
            </a:r>
            <a:r>
              <a:rPr lang="en-IN" baseline="30000" dirty="0" smtClean="0"/>
              <a:t>st</a:t>
            </a:r>
            <a:r>
              <a:rPr lang="en-IN" baseline="0" dirty="0" smtClean="0"/>
              <a:t> October; This is only for those who are migrated from earlier laws, but are not liable to registered- they need to cancel their registration, if they wish so; </a:t>
            </a:r>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3</a:t>
            </a:fld>
            <a:endParaRPr lang="en-IN"/>
          </a:p>
        </p:txBody>
      </p:sp>
    </p:spTree>
    <p:extLst>
      <p:ext uri="{BB962C8B-B14F-4D97-AF65-F5344CB8AC3E}">
        <p14:creationId xmlns:p14="http://schemas.microsoft.com/office/powerpoint/2010/main" xmlns="" val="340274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There is nothing like provisional registration in GST; </a:t>
            </a:r>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4</a:t>
            </a:fld>
            <a:endParaRPr lang="en-IN"/>
          </a:p>
        </p:txBody>
      </p:sp>
    </p:spTree>
    <p:extLst>
      <p:ext uri="{BB962C8B-B14F-4D97-AF65-F5344CB8AC3E}">
        <p14:creationId xmlns:p14="http://schemas.microsoft.com/office/powerpoint/2010/main" xmlns="" val="365449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Order issued for extension</a:t>
            </a:r>
            <a:r>
              <a:rPr lang="en-IN" baseline="0" dirty="0" smtClean="0"/>
              <a:t> of time period for filing GST TRAN 1 will not be valid for extension under Rule 118, 119 as well as 120; The prevailing confusion on this for the last ten days stands clarified. </a:t>
            </a:r>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5</a:t>
            </a:fld>
            <a:endParaRPr lang="en-IN"/>
          </a:p>
        </p:txBody>
      </p:sp>
    </p:spTree>
    <p:extLst>
      <p:ext uri="{BB962C8B-B14F-4D97-AF65-F5344CB8AC3E}">
        <p14:creationId xmlns:p14="http://schemas.microsoft.com/office/powerpoint/2010/main" xmlns="" val="68017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In case one applies for the composition scheme, he need to</a:t>
            </a:r>
            <a:r>
              <a:rPr lang="en-IN" baseline="0" dirty="0" smtClean="0"/>
              <a:t> give details of all stock held on the date preceding the date from when the option is exercised; CMP-03 FORM has to be filled; LAST date for the same is postponed </a:t>
            </a:r>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9</a:t>
            </a:fld>
            <a:endParaRPr lang="en-IN"/>
          </a:p>
        </p:txBody>
      </p:sp>
    </p:spTree>
    <p:extLst>
      <p:ext uri="{BB962C8B-B14F-4D97-AF65-F5344CB8AC3E}">
        <p14:creationId xmlns:p14="http://schemas.microsoft.com/office/powerpoint/2010/main" xmlns="" val="288737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Earlier registrations….. The details </a:t>
            </a:r>
            <a:r>
              <a:rPr lang="en-IN" dirty="0" err="1" smtClean="0"/>
              <a:t>shd</a:t>
            </a:r>
            <a:r>
              <a:rPr lang="en-IN" dirty="0" smtClean="0"/>
              <a:t> be included ….NON CORE AMENDMENT facility….TRAN 1 </a:t>
            </a:r>
            <a:r>
              <a:rPr lang="en-IN" dirty="0" err="1" smtClean="0"/>
              <a:t>shd</a:t>
            </a:r>
            <a:r>
              <a:rPr lang="en-IN" dirty="0" smtClean="0"/>
              <a:t> be filed only after that</a:t>
            </a:r>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11</a:t>
            </a:fld>
            <a:endParaRPr lang="en-IN"/>
          </a:p>
        </p:txBody>
      </p:sp>
    </p:spTree>
    <p:extLst>
      <p:ext uri="{BB962C8B-B14F-4D97-AF65-F5344CB8AC3E}">
        <p14:creationId xmlns:p14="http://schemas.microsoft.com/office/powerpoint/2010/main" xmlns="" val="287124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sz="1800" dirty="0">
              <a:latin typeface="Arial Black" pitchFamily="34" charset="0"/>
            </a:endParaRPr>
          </a:p>
        </p:txBody>
      </p:sp>
      <p:sp>
        <p:nvSpPr>
          <p:cNvPr id="4" name="Slide Number Placeholder 3"/>
          <p:cNvSpPr>
            <a:spLocks noGrp="1"/>
          </p:cNvSpPr>
          <p:nvPr>
            <p:ph type="sldNum" sz="quarter" idx="10"/>
          </p:nvPr>
        </p:nvSpPr>
        <p:spPr/>
        <p:txBody>
          <a:bodyPr/>
          <a:lstStyle/>
          <a:p>
            <a:fld id="{1C1E5E4A-9CCB-41E2-A252-E47A68AB1551}" type="slidenum">
              <a:rPr lang="en-IN" smtClean="0"/>
              <a:pPr/>
              <a:t>23</a:t>
            </a:fld>
            <a:endParaRPr lang="en-IN"/>
          </a:p>
        </p:txBody>
      </p:sp>
    </p:spTree>
    <p:extLst>
      <p:ext uri="{BB962C8B-B14F-4D97-AF65-F5344CB8AC3E}">
        <p14:creationId xmlns:p14="http://schemas.microsoft.com/office/powerpoint/2010/main" xmlns="" val="217044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0429"/>
            <a:ext cx="7772400" cy="1470025"/>
          </a:xfrm>
        </p:spPr>
        <p:txBody>
          <a:bodyPr>
            <a:normAutofit/>
          </a:bodyPr>
          <a:lstStyle>
            <a:lvl1pPr algn="r">
              <a:defRPr sz="4500">
                <a:solidFill>
                  <a:schemeClr val="tx2"/>
                </a:solidFill>
                <a:latin typeface="Calibri"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2133600" y="3886200"/>
            <a:ext cx="6400800" cy="1752600"/>
          </a:xfrm>
          <a:prstGeom prst="rect">
            <a:avLst/>
          </a:prstGeom>
        </p:spPr>
        <p:txBody>
          <a:bodyPr/>
          <a:lstStyle>
            <a:lvl1pPr marL="0" indent="0" algn="r">
              <a:buNone/>
              <a:defRPr sz="2700">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Tree>
    <p:extLst>
      <p:ext uri="{BB962C8B-B14F-4D97-AF65-F5344CB8AC3E}">
        <p14:creationId xmlns:p14="http://schemas.microsoft.com/office/powerpoint/2010/main" xmlns="" val="20940809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068782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lvl1pPr>
              <a:defRPr>
                <a:latin typeface="Calibri"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822684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1400">
                <a:solidFill>
                  <a:schemeClr val="tx1"/>
                </a:solidFill>
                <a:latin typeface="Georgia" panose="02040502050405020303" pitchFamily="18" charset="0"/>
                <a:ea typeface="ＭＳ Ｐゴシック" panose="020B0600070205080204" pitchFamily="34" charset="-128"/>
              </a:defRPr>
            </a:lvl1pPr>
            <a:lvl2pPr marL="742950" indent="-285750">
              <a:defRPr sz="1400">
                <a:solidFill>
                  <a:schemeClr val="tx1"/>
                </a:solidFill>
                <a:latin typeface="Georgia" panose="02040502050405020303" pitchFamily="18" charset="0"/>
                <a:ea typeface="ＭＳ Ｐゴシック" panose="020B0600070205080204" pitchFamily="34" charset="-128"/>
              </a:defRPr>
            </a:lvl2pPr>
            <a:lvl3pPr marL="1143000" indent="-228600">
              <a:defRPr sz="1400">
                <a:solidFill>
                  <a:schemeClr val="tx1"/>
                </a:solidFill>
                <a:latin typeface="Georgia" panose="02040502050405020303" pitchFamily="18" charset="0"/>
                <a:ea typeface="ＭＳ Ｐゴシック" panose="020B0600070205080204" pitchFamily="34" charset="-128"/>
              </a:defRPr>
            </a:lvl3pPr>
            <a:lvl4pPr marL="1600200" indent="-228600">
              <a:defRPr sz="1400">
                <a:solidFill>
                  <a:schemeClr val="tx1"/>
                </a:solidFill>
                <a:latin typeface="Georgia" panose="02040502050405020303" pitchFamily="18" charset="0"/>
                <a:ea typeface="ＭＳ Ｐゴシック" panose="020B0600070205080204" pitchFamily="34" charset="-128"/>
              </a:defRPr>
            </a:lvl4pPr>
            <a:lvl5pPr marL="2057400" indent="-228600">
              <a:defRPr sz="14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9pP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altLang="en-US" sz="2475"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Rectangle 3"/>
          <p:cNvSpPr>
            <a:spLocks noGrp="1" noChangeArrowheads="1"/>
          </p:cNvSpPr>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1400">
                <a:solidFill>
                  <a:schemeClr val="tx1"/>
                </a:solidFill>
                <a:latin typeface="Georgia" panose="02040502050405020303" pitchFamily="18" charset="0"/>
                <a:ea typeface="ＭＳ Ｐゴシック" panose="020B0600070205080204" pitchFamily="34" charset="-128"/>
              </a:defRPr>
            </a:lvl1pPr>
            <a:lvl2pPr marL="742950" indent="-285750">
              <a:defRPr sz="1400">
                <a:solidFill>
                  <a:schemeClr val="tx1"/>
                </a:solidFill>
                <a:latin typeface="Georgia" panose="02040502050405020303" pitchFamily="18" charset="0"/>
                <a:ea typeface="ＭＳ Ｐゴシック" panose="020B0600070205080204" pitchFamily="34" charset="-128"/>
              </a:defRPr>
            </a:lvl2pPr>
            <a:lvl3pPr marL="1143000" indent="-228600">
              <a:defRPr sz="1400">
                <a:solidFill>
                  <a:schemeClr val="tx1"/>
                </a:solidFill>
                <a:latin typeface="Georgia" panose="02040502050405020303" pitchFamily="18" charset="0"/>
                <a:ea typeface="ＭＳ Ｐゴシック" panose="020B0600070205080204" pitchFamily="34" charset="-128"/>
              </a:defRPr>
            </a:lvl3pPr>
            <a:lvl4pPr marL="1600200" indent="-228600">
              <a:defRPr sz="1400">
                <a:solidFill>
                  <a:schemeClr val="tx1"/>
                </a:solidFill>
                <a:latin typeface="Georgia" panose="02040502050405020303" pitchFamily="18" charset="0"/>
                <a:ea typeface="ＭＳ Ｐゴシック" panose="020B0600070205080204" pitchFamily="34" charset="-128"/>
              </a:defRPr>
            </a:lvl4pPr>
            <a:lvl5pPr marL="2057400" indent="-228600">
              <a:defRPr sz="14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9pPr>
          </a:lstStyle>
          <a:p>
            <a:pPr marL="192881" marR="0" lvl="0" indent="-192881" algn="l" defTabSz="514350" rtl="0" eaLnBrk="0" fontAlgn="base" latinLnBrk="0" hangingPunct="0">
              <a:lnSpc>
                <a:spcPct val="100000"/>
              </a:lnSpc>
              <a:spcBef>
                <a:spcPct val="20000"/>
              </a:spcBef>
              <a:spcAft>
                <a:spcPct val="0"/>
              </a:spcAft>
              <a:buClrTx/>
              <a:buSzTx/>
              <a:buFontTx/>
              <a:buChar char="•"/>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17885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lvl1pPr marL="0" indent="0">
              <a:buClr>
                <a:srgbClr val="0070C0"/>
              </a:buClr>
              <a:buFont typeface="Wingdings" panose="05000000000000000000" pitchFamily="2" charset="2"/>
              <a:buNone/>
              <a:defRPr/>
            </a:lvl1pPr>
            <a:lvl2pPr marL="514350" indent="-257175">
              <a:buClr>
                <a:srgbClr val="0070C0"/>
              </a:buClr>
              <a:buFont typeface="Arial" panose="020B0604020202020204" pitchFamily="34" charset="0"/>
              <a:buChar char="•"/>
              <a:defRPr/>
            </a:lvl2pPr>
            <a:lvl3pPr marL="642938" indent="-128588">
              <a:buClr>
                <a:srgbClr val="0070C0"/>
              </a:buClr>
              <a:buSzPct val="90000"/>
              <a:buFont typeface="Courier New" panose="02070309020205020404" pitchFamily="49" charset="0"/>
              <a:buChar char="o"/>
              <a:defRPr/>
            </a:lvl3pPr>
          </a:lstStyle>
          <a:p>
            <a:pPr lvl="0"/>
            <a:r>
              <a:rPr lang="en-GB" dirty="0"/>
              <a:t>Click</a:t>
            </a:r>
          </a:p>
          <a:p>
            <a:pPr lvl="0"/>
            <a:r>
              <a:rPr lang="en-GB" dirty="0"/>
              <a:t>	</a:t>
            </a: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4" name="Title Placeholder 1"/>
          <p:cNvSpPr>
            <a:spLocks noGrp="1"/>
          </p:cNvSpPr>
          <p:nvPr>
            <p:ph type="title"/>
          </p:nvPr>
        </p:nvSpPr>
        <p:spPr>
          <a:xfrm>
            <a:off x="2057401" y="115094"/>
            <a:ext cx="6066692" cy="102790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6" name="Footer Placeholder 4"/>
          <p:cNvSpPr>
            <a:spLocks noGrp="1"/>
          </p:cNvSpPr>
          <p:nvPr>
            <p:ph type="ftr" sz="quarter" idx="3"/>
          </p:nvPr>
        </p:nvSpPr>
        <p:spPr>
          <a:xfrm>
            <a:off x="1" y="6369233"/>
            <a:ext cx="9144000" cy="491737"/>
          </a:xfrm>
          <a:prstGeom prst="rect">
            <a:avLst/>
          </a:prstGeom>
          <a:solidFill>
            <a:schemeClr val="bg1">
              <a:lumMod val="75000"/>
            </a:schemeClr>
          </a:solidFill>
          <a:ln>
            <a:noFill/>
          </a:ln>
        </p:spPr>
        <p:txBody>
          <a:bodyPr vert="horz" lIns="91440" tIns="45720" rIns="91440" bIns="45720" rtlCol="0" anchor="ctr"/>
          <a:lstStyle>
            <a:lvl1pPr algn="ctr">
              <a:defRPr sz="1600" b="1" spc="225">
                <a:solidFill>
                  <a:schemeClr val="tx2"/>
                </a:solidFill>
                <a:latin typeface="Century Gothic" panose="020B0502020202020204" pitchFamily="34" charset="0"/>
              </a:defRPr>
            </a:lvl1pPr>
          </a:lstStyle>
          <a:p>
            <a:r>
              <a:rPr lang="en-IN"/>
              <a:t>National Academy of Customs, Indirect Taxes and Narcotics (NACIN)</a:t>
            </a:r>
            <a:endParaRPr lang="en-US" dirty="0"/>
          </a:p>
        </p:txBody>
      </p:sp>
    </p:spTree>
    <p:extLst>
      <p:ext uri="{BB962C8B-B14F-4D97-AF65-F5344CB8AC3E}">
        <p14:creationId xmlns:p14="http://schemas.microsoft.com/office/powerpoint/2010/main" xmlns="" val="25777881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txBox="1">
            <a:spLocks/>
          </p:cNvSpPr>
          <p:nvPr userDrawn="1"/>
        </p:nvSpPr>
        <p:spPr>
          <a:xfrm>
            <a:off x="2057401" y="115094"/>
            <a:ext cx="6066692" cy="1027906"/>
          </a:xfrm>
          <a:prstGeom prst="rect">
            <a:avLst/>
          </a:prstGeom>
        </p:spPr>
        <p:txBody>
          <a:bodyPr vert="horz" lIns="68580" tIns="34290" rIns="68580" bIns="34290" rtlCol="0" anchor="ctr">
            <a:normAutofit/>
          </a:bodyPr>
          <a:lstStyle>
            <a:lvl1pPr algn="ctr" defTabSz="685800" rtl="0" eaLnBrk="1" latinLnBrk="0" hangingPunct="1">
              <a:spcBef>
                <a:spcPct val="0"/>
              </a:spcBef>
              <a:buNone/>
              <a:defRPr sz="4000" kern="1200">
                <a:solidFill>
                  <a:schemeClr val="tx2"/>
                </a:solidFill>
                <a:latin typeface="Calibri" pitchFamily="34" charset="0"/>
                <a:ea typeface="+mj-ea"/>
                <a:cs typeface="+mj-cs"/>
              </a:defRPr>
            </a:lvl1pPr>
          </a:lstStyle>
          <a:p>
            <a:r>
              <a:rPr lang="en-US" sz="3000"/>
              <a:t>Click to edit Master title style</a:t>
            </a:r>
            <a:endParaRPr lang="en-GB" sz="3000" dirty="0"/>
          </a:p>
        </p:txBody>
      </p:sp>
    </p:spTree>
    <p:extLst>
      <p:ext uri="{BB962C8B-B14F-4D97-AF65-F5344CB8AC3E}">
        <p14:creationId xmlns:p14="http://schemas.microsoft.com/office/powerpoint/2010/main" xmlns="" val="20029176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78992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450409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383425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08032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137632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atin typeface="Calibri"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97866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1" y="115094"/>
            <a:ext cx="6066692" cy="102790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Footer Placeholder 4"/>
          <p:cNvSpPr>
            <a:spLocks noGrp="1"/>
          </p:cNvSpPr>
          <p:nvPr>
            <p:ph type="ftr" sz="quarter" idx="3"/>
          </p:nvPr>
        </p:nvSpPr>
        <p:spPr>
          <a:xfrm>
            <a:off x="1" y="6426558"/>
            <a:ext cx="9144000" cy="447291"/>
          </a:xfrm>
          <a:prstGeom prst="rect">
            <a:avLst/>
          </a:prstGeom>
          <a:solidFill>
            <a:schemeClr val="bg1">
              <a:lumMod val="75000"/>
            </a:schemeClr>
          </a:solidFill>
          <a:ln>
            <a:noFill/>
          </a:ln>
        </p:spPr>
        <p:txBody>
          <a:bodyPr vert="horz" lIns="91440" tIns="45720" rIns="91440" bIns="45720" rtlCol="0" anchor="ctr"/>
          <a:lstStyle>
            <a:lvl1pPr algn="ctr">
              <a:defRPr sz="1600" b="1" spc="225">
                <a:solidFill>
                  <a:schemeClr val="tx2"/>
                </a:solidFill>
                <a:latin typeface="Century Gothic" panose="020B0502020202020204" pitchFamily="34" charset="0"/>
              </a:defRPr>
            </a:lvl1pPr>
          </a:lstStyle>
          <a:p>
            <a:r>
              <a:rPr lang="en-IN"/>
              <a:t>National Academy of Customs, Indirect Taxes and Narcotics (NACIN)</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8322"/>
            <a:ext cx="2065437" cy="1021988"/>
          </a:xfrm>
          <a:prstGeom prst="rect">
            <a:avLst/>
          </a:prstGeom>
        </p:spPr>
      </p:pic>
      <p:pic>
        <p:nvPicPr>
          <p:cNvPr id="8" name="Picture 7" descr="Image result for cbec logo"/>
          <p:cNvPicPr/>
          <p:nvPr userDrawn="1"/>
        </p:nvPicPr>
        <p:blipFill>
          <a:blip r:embed="rId15"/>
          <a:stretch>
            <a:fillRect/>
          </a:stretch>
        </p:blipFill>
        <p:spPr bwMode="auto">
          <a:xfrm>
            <a:off x="8023538" y="13712"/>
            <a:ext cx="1120463" cy="1129288"/>
          </a:xfrm>
          <a:prstGeom prst="rect">
            <a:avLst/>
          </a:prstGeom>
          <a:solidFill>
            <a:schemeClr val="accent1">
              <a:lumMod val="60000"/>
              <a:lumOff val="40000"/>
              <a:alpha val="53000"/>
            </a:schemeClr>
          </a:solidFill>
          <a:ln>
            <a:noFill/>
          </a:ln>
        </p:spPr>
      </p:pic>
    </p:spTree>
    <p:extLst>
      <p:ext uri="{BB962C8B-B14F-4D97-AF65-F5344CB8AC3E}">
        <p14:creationId xmlns:p14="http://schemas.microsoft.com/office/powerpoint/2010/main" xmlns="" val="362386330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hf hdr="0" dt="0"/>
  <p:txStyles>
    <p:titleStyle>
      <a:lvl1pPr algn="ctr" defTabSz="514350" rtl="0" eaLnBrk="1" latinLnBrk="0" hangingPunct="1">
        <a:spcBef>
          <a:spcPct val="0"/>
        </a:spcBef>
        <a:buNone/>
        <a:defRPr sz="3000" b="1" kern="1200">
          <a:solidFill>
            <a:schemeClr val="tx2"/>
          </a:solidFill>
          <a:latin typeface="Calibri" pitchFamily="34" charset="0"/>
          <a:ea typeface="+mj-ea"/>
          <a:cs typeface="+mj-cs"/>
        </a:defRPr>
      </a:lvl1pPr>
    </p:titleStyle>
    <p:bodyStyle>
      <a:lvl1pPr marL="192881" indent="-192881" algn="l" defTabSz="514350" rtl="0" eaLnBrk="1" latinLnBrk="0" hangingPunct="1">
        <a:spcBef>
          <a:spcPct val="20000"/>
        </a:spcBef>
        <a:buFont typeface="Arial" pitchFamily="34" charset="0"/>
        <a:buChar char="•"/>
        <a:defRPr sz="1800" kern="1200">
          <a:solidFill>
            <a:schemeClr val="tx1"/>
          </a:solidFill>
          <a:latin typeface="Calibri" pitchFamily="34" charset="0"/>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Calibri" pitchFamily="34" charset="0"/>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Calibri" pitchFamily="34" charset="0"/>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Calibri" pitchFamily="34" charset="0"/>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Calibri"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st.gov.in/newsandupdates/read/14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channel/UCFYpOk92qurlO5t-Z_y-bO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bec-gst.gov.in/cbec-mitra.html" TargetMode="External"/><Relationship Id="rId2" Type="http://schemas.openxmlformats.org/officeDocument/2006/relationships/hyperlink" Target="https://cbec-gst.gov.in/" TargetMode="External"/><Relationship Id="rId1" Type="http://schemas.openxmlformats.org/officeDocument/2006/relationships/slideLayout" Target="../slideLayouts/slideLayout2.xml"/><Relationship Id="rId5" Type="http://schemas.openxmlformats.org/officeDocument/2006/relationships/hyperlink" Target="mailto:helpdesk@gst.gov.in" TargetMode="External"/><Relationship Id="rId4" Type="http://schemas.openxmlformats.org/officeDocument/2006/relationships/hyperlink" Target="mailto:cbecmitra.helpdesk@icegate.gov.i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witter.com/askGSTech" TargetMode="External"/><Relationship Id="rId2" Type="http://schemas.openxmlformats.org/officeDocument/2006/relationships/hyperlink" Target="https://twitter.com/askGST_GoI" TargetMode="External"/><Relationship Id="rId1" Type="http://schemas.openxmlformats.org/officeDocument/2006/relationships/slideLayout" Target="../slideLayouts/slideLayout2.xml"/><Relationship Id="rId4" Type="http://schemas.openxmlformats.org/officeDocument/2006/relationships/hyperlink" Target="https://twitter.com/GSTNACI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bec.gov.in/resources/htdocs-cbec/gst/notfctn-36-central-tax-english.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bec.gov.in/resources/htdocs-cbec/gst/notfctn-30-CGST-rate-english.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bec.gov.in/resources/htdocs-cbec/press-release/CBEC_Press_Release_dt28.09.17.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bec.gov.in/resources/htdocs-cbec/gst/order4-cgs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IN" dirty="0">
                <a:solidFill>
                  <a:prstClr val="black">
                    <a:tint val="75000"/>
                  </a:prstClr>
                </a:solidFill>
              </a:rPr>
              <a:t>National Academy of Customs, Indirect Taxes and Narcotics (NACIN)</a:t>
            </a:r>
            <a:endParaRPr lang="en-US" dirty="0">
              <a:solidFill>
                <a:prstClr val="black">
                  <a:tint val="75000"/>
                </a:prstClr>
              </a:solidFill>
            </a:endParaRPr>
          </a:p>
        </p:txBody>
      </p:sp>
      <p:sp>
        <p:nvSpPr>
          <p:cNvPr id="6" name="Title 5"/>
          <p:cNvSpPr>
            <a:spLocks noGrp="1"/>
          </p:cNvSpPr>
          <p:nvPr>
            <p:ph type="ctrTitle"/>
          </p:nvPr>
        </p:nvSpPr>
        <p:spPr>
          <a:xfrm>
            <a:off x="762000" y="1579419"/>
            <a:ext cx="7772400" cy="2154412"/>
          </a:xfrm>
        </p:spPr>
        <p:txBody>
          <a:bodyPr>
            <a:noAutofit/>
          </a:bodyPr>
          <a:lstStyle/>
          <a:p>
            <a:pPr algn="ctr"/>
            <a:r>
              <a:rPr lang="en-IN" sz="4950" dirty="0">
                <a:cs typeface="Calibri" panose="020F0502020204030204" pitchFamily="34" charset="0"/>
              </a:rPr>
              <a:t>GST Update </a:t>
            </a:r>
            <a:br>
              <a:rPr lang="en-IN" sz="4950" dirty="0">
                <a:cs typeface="Calibri" panose="020F0502020204030204" pitchFamily="34" charset="0"/>
              </a:rPr>
            </a:br>
            <a:endParaRPr lang="en-IN" sz="2800" b="0" dirty="0">
              <a:cs typeface="Calibri" panose="020F0502020204030204" pitchFamily="34" charset="0"/>
            </a:endParaRPr>
          </a:p>
        </p:txBody>
      </p:sp>
      <p:sp>
        <p:nvSpPr>
          <p:cNvPr id="7" name="Subtitle 6"/>
          <p:cNvSpPr>
            <a:spLocks noGrp="1"/>
          </p:cNvSpPr>
          <p:nvPr>
            <p:ph type="subTitle" idx="1"/>
          </p:nvPr>
        </p:nvSpPr>
        <p:spPr>
          <a:xfrm>
            <a:off x="1859280" y="3202055"/>
            <a:ext cx="5760720" cy="1203960"/>
          </a:xfrm>
          <a:prstGeom prst="rect">
            <a:avLst/>
          </a:prstGeom>
        </p:spPr>
        <p:txBody>
          <a:bodyPr>
            <a:normAutofit fontScale="85000" lnSpcReduction="20000"/>
          </a:bodyPr>
          <a:lstStyle/>
          <a:p>
            <a:endParaRPr lang="en-IN" sz="3200" dirty="0">
              <a:cs typeface="Calibri" panose="020F0502020204030204" pitchFamily="34" charset="0"/>
            </a:endParaRPr>
          </a:p>
          <a:p>
            <a:pPr algn="ctr"/>
            <a:r>
              <a:rPr lang="en-IN" sz="2800" dirty="0">
                <a:cs typeface="Calibri" panose="020F0502020204030204" pitchFamily="34" charset="0"/>
              </a:rPr>
              <a:t>Weekly Update </a:t>
            </a:r>
          </a:p>
          <a:p>
            <a:pPr algn="ctr"/>
            <a:r>
              <a:rPr lang="en-IN" sz="2800" dirty="0">
                <a:cs typeface="Calibri" panose="020F0502020204030204" pitchFamily="34" charset="0"/>
              </a:rPr>
              <a:t>30.09.2017 </a:t>
            </a:r>
            <a:endParaRPr lang="en-IN" sz="2800" dirty="0">
              <a:solidFill>
                <a:schemeClr val="tx1"/>
              </a:solidFill>
              <a:cs typeface="Calibri" panose="020F0502020204030204" pitchFamily="34" charset="0"/>
            </a:endParaRPr>
          </a:p>
        </p:txBody>
      </p:sp>
      <p:sp>
        <p:nvSpPr>
          <p:cNvPr id="5" name="Slide Number Placeholder 4"/>
          <p:cNvSpPr>
            <a:spLocks noGrp="1"/>
          </p:cNvSpPr>
          <p:nvPr>
            <p:ph type="sldNum" sz="quarter" idx="4294967295"/>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xmlns="" val="3667408956"/>
      </p:ext>
    </p:extLst>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smtClean="0"/>
          </a:p>
          <a:p>
            <a:endParaRPr lang="en-IN" dirty="0"/>
          </a:p>
          <a:p>
            <a:endParaRPr lang="en-IN" dirty="0" smtClean="0"/>
          </a:p>
          <a:p>
            <a:endParaRPr lang="en-IN" dirty="0"/>
          </a:p>
          <a:p>
            <a:endParaRPr lang="en-IN" dirty="0" smtClean="0"/>
          </a:p>
          <a:p>
            <a:endParaRPr lang="en-IN" dirty="0"/>
          </a:p>
          <a:p>
            <a:r>
              <a:rPr lang="en-IN" dirty="0" smtClean="0"/>
              <a:t>					</a:t>
            </a:r>
            <a:r>
              <a:rPr lang="en-IN" sz="4000" b="1" dirty="0" smtClean="0"/>
              <a:t>GST Portal Updates </a:t>
            </a:r>
            <a:endParaRPr lang="en-IN" sz="4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
        <p:nvSpPr>
          <p:cNvPr id="4" name="Title 3"/>
          <p:cNvSpPr>
            <a:spLocks noGrp="1"/>
          </p:cNvSpPr>
          <p:nvPr>
            <p:ph type="title"/>
          </p:nvPr>
        </p:nvSpPr>
        <p:spPr/>
        <p:txBody>
          <a:bodyPr/>
          <a:lstStyle/>
          <a:p>
            <a:endParaRPr lang="en-IN"/>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spTree>
    <p:extLst>
      <p:ext uri="{BB962C8B-B14F-4D97-AF65-F5344CB8AC3E}">
        <p14:creationId xmlns:p14="http://schemas.microsoft.com/office/powerpoint/2010/main" xmlns="" val="38300025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 y="838200"/>
            <a:ext cx="8900160" cy="5378663"/>
          </a:xfrm>
        </p:spPr>
        <p:txBody>
          <a:bodyPr/>
          <a:lstStyle/>
          <a:p>
            <a:pPr marL="285750" indent="-285750">
              <a:buFont typeface="Arial" panose="020B0604020202020204" pitchFamily="34" charset="0"/>
              <a:buChar char="•"/>
            </a:pPr>
            <a:r>
              <a:rPr lang="en-IN" sz="2400" dirty="0">
                <a:hlinkClick r:id="rId3"/>
              </a:rPr>
              <a:t>https://www.gst.gov.in/newsandupdates/read/143</a:t>
            </a:r>
            <a:endParaRPr lang="en-IN" sz="2400" dirty="0"/>
          </a:p>
          <a:p>
            <a:pPr marL="285750" indent="-285750" algn="just">
              <a:buFont typeface="Arial" panose="020B0604020202020204" pitchFamily="34" charset="0"/>
              <a:buChar char="•"/>
            </a:pPr>
            <a:r>
              <a:rPr lang="en-IN" sz="2400" dirty="0"/>
              <a:t> Problem in claiming transitional credit in respect of existing registration under earlier laws of Central Excise, Service Tax and VAT.</a:t>
            </a:r>
          </a:p>
          <a:p>
            <a:pPr marL="285750" indent="-285750" algn="just">
              <a:buFont typeface="Arial" panose="020B0604020202020204" pitchFamily="34" charset="0"/>
              <a:buChar char="•"/>
            </a:pPr>
            <a:r>
              <a:rPr lang="en-IN" sz="2400" dirty="0"/>
              <a:t>When these registrations are mentioned in the TRAN 1 form in different tables, and transitional credit claimed against them, the tax payers gets the message of “</a:t>
            </a:r>
            <a:r>
              <a:rPr lang="en-IN" sz="2400" i="1" u="sng" dirty="0"/>
              <a:t>processed with error</a:t>
            </a:r>
            <a:r>
              <a:rPr lang="en-IN" sz="2400" dirty="0"/>
              <a:t>” when they save such details. This happens because the application validates the furnished registration number under existing laws in TRAN 1 with the registration number mentioned in the registration/enrolment application.</a:t>
            </a:r>
          </a:p>
          <a:p>
            <a:pPr marL="285750" indent="-285750" algn="just">
              <a:buFont typeface="Arial" panose="020B0604020202020204" pitchFamily="34" charset="0"/>
              <a:buChar char="•"/>
            </a:pPr>
            <a:r>
              <a:rPr lang="en-IN" sz="2400" dirty="0"/>
              <a:t>Hence, to claim transitional credit in respect of earlier registrations one must first include them in his enrolment/registration details using the non-core amendment facility and then file TRAN 1.</a:t>
            </a:r>
          </a:p>
          <a:p>
            <a:pPr marL="285750" indent="-285750">
              <a:buFont typeface="Arial" panose="020B0604020202020204" pitchFamily="34" charset="0"/>
              <a:buChar char="•"/>
            </a:pPr>
            <a:endParaRPr lang="en-IN"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
        <p:nvSpPr>
          <p:cNvPr id="4" name="Title 3"/>
          <p:cNvSpPr>
            <a:spLocks noGrp="1"/>
          </p:cNvSpPr>
          <p:nvPr>
            <p:ph type="title"/>
          </p:nvPr>
        </p:nvSpPr>
        <p:spPr/>
        <p:txBody>
          <a:bodyPr/>
          <a:lstStyle/>
          <a:p>
            <a:r>
              <a:rPr lang="en-IN" b="0" dirty="0"/>
              <a:t>Advisory on claiming credit in TRAN 1 </a:t>
            </a:r>
            <a:br>
              <a:rPr lang="en-IN" b="0" dirty="0"/>
            </a:br>
            <a:r>
              <a:rPr lang="en-IN" b="0" dirty="0"/>
              <a:t>by GST Portal</a:t>
            </a:r>
            <a:endParaRPr lang="en-IN" dirty="0"/>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Tree>
    <p:extLst>
      <p:ext uri="{BB962C8B-B14F-4D97-AF65-F5344CB8AC3E}">
        <p14:creationId xmlns:p14="http://schemas.microsoft.com/office/powerpoint/2010/main" xmlns="" val="35531207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00204"/>
            <a:ext cx="7031279" cy="4525963"/>
          </a:xfrm>
        </p:spPr>
        <p:txBody>
          <a:bodyPr/>
          <a:lstStyle/>
          <a:p>
            <a:pPr marL="285750" indent="-285750">
              <a:buFont typeface="Arial" panose="020B0604020202020204" pitchFamily="34" charset="0"/>
              <a:buChar char="•"/>
            </a:pPr>
            <a:r>
              <a:rPr lang="en-IN" sz="2800" dirty="0" smtClean="0"/>
              <a:t>Amendment in Registration</a:t>
            </a:r>
          </a:p>
          <a:p>
            <a:pPr marL="800100" lvl="1" indent="-285750"/>
            <a:r>
              <a:rPr lang="en-IN" sz="2575" dirty="0" smtClean="0"/>
              <a:t>In Core as well as Non-core fields started</a:t>
            </a:r>
          </a:p>
          <a:p>
            <a:pPr marL="285750" indent="-285750">
              <a:buFont typeface="Arial" panose="020B0604020202020204" pitchFamily="34" charset="0"/>
              <a:buChar char="•"/>
            </a:pPr>
            <a:r>
              <a:rPr lang="en-IN" sz="2800" dirty="0" smtClean="0"/>
              <a:t> </a:t>
            </a:r>
            <a:endParaRPr lang="en-IN"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sp>
        <p:nvSpPr>
          <p:cNvPr id="4" name="Title 3"/>
          <p:cNvSpPr>
            <a:spLocks noGrp="1"/>
          </p:cNvSpPr>
          <p:nvPr>
            <p:ph type="title"/>
          </p:nvPr>
        </p:nvSpPr>
        <p:spPr/>
        <p:txBody>
          <a:bodyPr/>
          <a:lstStyle/>
          <a:p>
            <a:r>
              <a:rPr lang="en-IN" dirty="0" smtClean="0"/>
              <a:t>Amendment in Registration </a:t>
            </a:r>
            <a:endParaRPr lang="en-IN" dirty="0"/>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pic>
        <p:nvPicPr>
          <p:cNvPr id="4098" name="Picture 2" descr="https://pbs.twimg.com/media/DKtW9hUXoAEJKvc.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28467" b="46041"/>
          <a:stretch/>
        </p:blipFill>
        <p:spPr bwMode="auto">
          <a:xfrm>
            <a:off x="1386840" y="2743200"/>
            <a:ext cx="6858000" cy="361315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54646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 y="1143000"/>
            <a:ext cx="8671560" cy="4983167"/>
          </a:xfrm>
        </p:spPr>
        <p:txBody>
          <a:bodyPr/>
          <a:lstStyle/>
          <a:p>
            <a:pPr marL="285750" indent="-285750">
              <a:buFont typeface="Arial" panose="020B0604020202020204" pitchFamily="34" charset="0"/>
              <a:buChar char="•"/>
            </a:pPr>
            <a:r>
              <a:rPr lang="en-IN" sz="2400" dirty="0"/>
              <a:t>While filing the application of non-core registration amendment, following care must be taken at the relevant places of application :</a:t>
            </a:r>
          </a:p>
          <a:p>
            <a:pPr lvl="1"/>
            <a:r>
              <a:rPr lang="en-IN" sz="2400" dirty="0"/>
              <a:t>One should not use special characters (-, /) while adding Service Tax No. /Central Excise No./VAT/TIN on the Business details Tab.</a:t>
            </a:r>
          </a:p>
          <a:p>
            <a:pPr lvl="1"/>
            <a:r>
              <a:rPr lang="en-IN" sz="2400" dirty="0"/>
              <a:t>One should ensure that no Duplicate e-mail or Phone No. is given for promoters/ partners or Authorized Signatories.</a:t>
            </a:r>
          </a:p>
          <a:p>
            <a:pPr lvl="1"/>
            <a:r>
              <a:rPr lang="en-IN" sz="2400" dirty="0"/>
              <a:t>One should see that Service Accounting Code (SAC) provided during migration has been provided as per new service codes (and not the earlier ones).</a:t>
            </a:r>
          </a:p>
          <a:p>
            <a:pPr lvl="1"/>
            <a:r>
              <a:rPr lang="en-IN" sz="2400" dirty="0"/>
              <a:t>One should ensure that the STD code is entered correctly in the field provided and it is not entered in the field for entering the local Telephone no.</a:t>
            </a:r>
          </a:p>
          <a:p>
            <a:pPr marL="285750" indent="-285750">
              <a:buFont typeface="Arial" panose="020B0604020202020204" pitchFamily="34" charset="0"/>
              <a:buChar char="•"/>
            </a:pPr>
            <a:endParaRPr lang="en-IN"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
        <p:nvSpPr>
          <p:cNvPr id="4" name="Title 3"/>
          <p:cNvSpPr>
            <a:spLocks noGrp="1"/>
          </p:cNvSpPr>
          <p:nvPr>
            <p:ph type="title"/>
          </p:nvPr>
        </p:nvSpPr>
        <p:spPr/>
        <p:txBody>
          <a:bodyPr/>
          <a:lstStyle/>
          <a:p>
            <a:r>
              <a:rPr lang="en-IN" dirty="0"/>
              <a:t>Making Amendments in </a:t>
            </a:r>
            <a:r>
              <a:rPr lang="en-IN"/>
              <a:t>Registration details</a:t>
            </a:r>
            <a:endParaRPr lang="en-IN" dirty="0"/>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Tree>
    <p:extLst>
      <p:ext uri="{BB962C8B-B14F-4D97-AF65-F5344CB8AC3E}">
        <p14:creationId xmlns:p14="http://schemas.microsoft.com/office/powerpoint/2010/main" xmlns="" val="11746086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
        <p:nvSpPr>
          <p:cNvPr id="4" name="Title 3"/>
          <p:cNvSpPr>
            <a:spLocks noGrp="1"/>
          </p:cNvSpPr>
          <p:nvPr>
            <p:ph type="title"/>
          </p:nvPr>
        </p:nvSpPr>
        <p:spPr/>
        <p:txBody>
          <a:bodyPr/>
          <a:lstStyle/>
          <a:p>
            <a:endParaRPr lang="en-IN"/>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pic>
        <p:nvPicPr>
          <p:cNvPr id="1026" name="Picture 2" descr="https://pbs.twimg.com/media/DK4jJPpV4AI5fTN.jpg:large"/>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8561" t="8164" r="11986" b="20976"/>
          <a:stretch/>
        </p:blipFill>
        <p:spPr bwMode="auto">
          <a:xfrm>
            <a:off x="1" y="1155879"/>
            <a:ext cx="9037319" cy="52004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4181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15</a:t>
            </a:fld>
            <a:endParaRPr lang="en-US">
              <a:solidFill>
                <a:prstClr val="black">
                  <a:tint val="75000"/>
                </a:prstClr>
              </a:solidFill>
            </a:endParaRPr>
          </a:p>
        </p:txBody>
      </p:sp>
      <p:sp>
        <p:nvSpPr>
          <p:cNvPr id="4" name="Title 3"/>
          <p:cNvSpPr>
            <a:spLocks noGrp="1"/>
          </p:cNvSpPr>
          <p:nvPr>
            <p:ph type="title"/>
          </p:nvPr>
        </p:nvSpPr>
        <p:spPr/>
        <p:txBody>
          <a:bodyPr/>
          <a:lstStyle/>
          <a:p>
            <a:endParaRPr lang="en-IN"/>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pic>
        <p:nvPicPr>
          <p:cNvPr id="2050" name="Picture 2" descr="https://pbs.twimg.com/media/DK4i4_jUMAAUZB6.jpg:large"/>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8333" t="7408" r="4038" b="23226"/>
          <a:stretch/>
        </p:blipFill>
        <p:spPr bwMode="auto">
          <a:xfrm>
            <a:off x="1" y="1155879"/>
            <a:ext cx="9037319" cy="52004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01824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sp>
        <p:nvSpPr>
          <p:cNvPr id="4" name="Title 3"/>
          <p:cNvSpPr>
            <a:spLocks noGrp="1"/>
          </p:cNvSpPr>
          <p:nvPr>
            <p:ph type="title"/>
          </p:nvPr>
        </p:nvSpPr>
        <p:spPr/>
        <p:txBody>
          <a:bodyPr/>
          <a:lstStyle/>
          <a:p>
            <a:endParaRPr lang="en-IN"/>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pic>
        <p:nvPicPr>
          <p:cNvPr id="3074" name="Picture 2" descr="https://pbs.twimg.com/media/DK4iUomVYAA4-_V.jpg:large"/>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8835" t="7071" r="12371" b="20870"/>
          <a:stretch/>
        </p:blipFill>
        <p:spPr bwMode="auto">
          <a:xfrm>
            <a:off x="1" y="1155879"/>
            <a:ext cx="9022079" cy="52004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47894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83167"/>
          </a:xfrm>
        </p:spPr>
        <p:txBody>
          <a:bodyPr/>
          <a:lstStyle/>
          <a:p>
            <a:pPr marL="285750" indent="-285750" algn="just">
              <a:buFont typeface="Arial" panose="020B0604020202020204" pitchFamily="34" charset="0"/>
              <a:buChar char="•"/>
            </a:pPr>
            <a:r>
              <a:rPr lang="en-IN" sz="2400" dirty="0"/>
              <a:t>Digital Signature Certificate (DSC) at GST </a:t>
            </a:r>
            <a:r>
              <a:rPr lang="en-IN" sz="2400" dirty="0" smtClean="0"/>
              <a:t>portal</a:t>
            </a:r>
          </a:p>
          <a:p>
            <a:pPr marL="285750" indent="-285750" algn="just">
              <a:buFont typeface="Arial" panose="020B0604020202020204" pitchFamily="34" charset="0"/>
              <a:buChar char="•"/>
            </a:pPr>
            <a:r>
              <a:rPr lang="en-IN" sz="2400" dirty="0" smtClean="0"/>
              <a:t>Webinar conducted by </a:t>
            </a:r>
            <a:r>
              <a:rPr lang="en-IN" sz="2400" dirty="0"/>
              <a:t>GSTN on </a:t>
            </a:r>
            <a:r>
              <a:rPr lang="en-IN" sz="2400" dirty="0" smtClean="0"/>
              <a:t>27-09-2017</a:t>
            </a:r>
          </a:p>
          <a:p>
            <a:pPr marL="857250" lvl="1" indent="-342900" algn="just">
              <a:buFont typeface="+mj-lt"/>
              <a:buAutoNum type="arabicPeriod"/>
            </a:pPr>
            <a:r>
              <a:rPr lang="en-IN" sz="2400" dirty="0"/>
              <a:t>DSC for electronic signing on GST </a:t>
            </a:r>
            <a:r>
              <a:rPr lang="en-IN" sz="2400" dirty="0" smtClean="0"/>
              <a:t>portal</a:t>
            </a:r>
          </a:p>
          <a:p>
            <a:pPr marL="857250" lvl="1" indent="-342900" algn="just">
              <a:buFont typeface="+mj-lt"/>
              <a:buAutoNum type="arabicPeriod"/>
            </a:pPr>
            <a:r>
              <a:rPr lang="en-IN" sz="2400" dirty="0" smtClean="0"/>
              <a:t>Pre-requisite </a:t>
            </a:r>
            <a:r>
              <a:rPr lang="en-IN" sz="2400" dirty="0"/>
              <a:t>to Register </a:t>
            </a:r>
            <a:r>
              <a:rPr lang="en-IN" sz="2400" dirty="0" smtClean="0"/>
              <a:t>DSC</a:t>
            </a:r>
            <a:endParaRPr lang="en-IN" sz="2400" dirty="0"/>
          </a:p>
          <a:p>
            <a:pPr marL="857250" lvl="1" indent="-342900" algn="just">
              <a:buFont typeface="+mj-lt"/>
              <a:buAutoNum type="arabicPeriod"/>
            </a:pPr>
            <a:r>
              <a:rPr lang="en-IN" sz="2400" dirty="0" smtClean="0"/>
              <a:t>Registering DSC</a:t>
            </a:r>
          </a:p>
          <a:p>
            <a:pPr marL="857250" lvl="1" indent="-342900" algn="just">
              <a:buFont typeface="+mj-lt"/>
              <a:buAutoNum type="arabicPeriod"/>
            </a:pPr>
            <a:r>
              <a:rPr lang="en-IN" sz="2400" dirty="0" smtClean="0"/>
              <a:t>Updating DSC</a:t>
            </a:r>
          </a:p>
          <a:p>
            <a:pPr marL="857250" lvl="1" indent="-342900" algn="just">
              <a:buFont typeface="+mj-lt"/>
              <a:buAutoNum type="arabicPeriod"/>
            </a:pPr>
            <a:r>
              <a:rPr lang="en-IN" sz="2400" dirty="0" smtClean="0"/>
              <a:t>Installing </a:t>
            </a:r>
            <a:r>
              <a:rPr lang="en-IN" sz="2400" dirty="0" err="1"/>
              <a:t>Em</a:t>
            </a:r>
            <a:r>
              <a:rPr lang="en-IN" sz="2400" dirty="0"/>
              <a:t> </a:t>
            </a:r>
            <a:r>
              <a:rPr lang="en-IN" sz="2400" dirty="0" smtClean="0"/>
              <a:t>Signer</a:t>
            </a:r>
          </a:p>
          <a:p>
            <a:pPr marL="857250" lvl="1" indent="-342900" algn="just">
              <a:buFont typeface="+mj-lt"/>
              <a:buAutoNum type="arabicPeriod"/>
            </a:pPr>
            <a:r>
              <a:rPr lang="en-IN" sz="2400" dirty="0" smtClean="0"/>
              <a:t>Trouble </a:t>
            </a:r>
            <a:r>
              <a:rPr lang="en-IN" sz="2400" dirty="0"/>
              <a:t>shooting DSC issues</a:t>
            </a:r>
            <a:r>
              <a:rPr lang="en-IN" sz="2400" dirty="0" smtClean="0"/>
              <a:t>.</a:t>
            </a:r>
            <a:endParaRPr lang="en-IN" sz="2400" dirty="0"/>
          </a:p>
          <a:p>
            <a:pPr marL="285750" indent="-285750">
              <a:buFont typeface="Arial" panose="020B0604020202020204" pitchFamily="34" charset="0"/>
              <a:buChar char="•"/>
            </a:pPr>
            <a:r>
              <a:rPr lang="en-IN" sz="2400" dirty="0" smtClean="0">
                <a:hlinkClick r:id="rId2"/>
              </a:rPr>
              <a:t>https</a:t>
            </a:r>
            <a:r>
              <a:rPr lang="en-IN" sz="2400" dirty="0">
                <a:hlinkClick r:id="rId2"/>
              </a:rPr>
              <a:t>://www.youtube.com/channel/UCFYpOk92qurlO5t-Z_y-bOQ</a:t>
            </a:r>
            <a:endParaRPr lang="en-IN" sz="2400" dirty="0"/>
          </a:p>
          <a:p>
            <a:pPr marL="285750" indent="-285750">
              <a:buFont typeface="Arial" panose="020B0604020202020204" pitchFamily="34" charset="0"/>
              <a:buChar char="•"/>
            </a:pPr>
            <a:r>
              <a:rPr lang="en-IN" sz="2400" dirty="0"/>
              <a:t>All previous webinar available on the above YouTube link</a:t>
            </a:r>
          </a:p>
          <a:p>
            <a:pPr lvl="1" indent="0" algn="just">
              <a:buNone/>
            </a:pPr>
            <a:endParaRPr lang="en-IN" sz="2400" dirty="0" smtClean="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17</a:t>
            </a:fld>
            <a:endParaRPr lang="en-US">
              <a:solidFill>
                <a:prstClr val="black">
                  <a:tint val="75000"/>
                </a:prstClr>
              </a:solidFill>
            </a:endParaRPr>
          </a:p>
        </p:txBody>
      </p:sp>
      <p:sp>
        <p:nvSpPr>
          <p:cNvPr id="4" name="Title 3"/>
          <p:cNvSpPr>
            <a:spLocks noGrp="1"/>
          </p:cNvSpPr>
          <p:nvPr>
            <p:ph type="title"/>
          </p:nvPr>
        </p:nvSpPr>
        <p:spPr/>
        <p:txBody>
          <a:bodyPr/>
          <a:lstStyle/>
          <a:p>
            <a:r>
              <a:rPr lang="en-IN" dirty="0" smtClean="0"/>
              <a:t>DSC on GST Portal</a:t>
            </a:r>
            <a:endParaRPr lang="en-IN" dirty="0"/>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spTree>
    <p:extLst>
      <p:ext uri="{BB962C8B-B14F-4D97-AF65-F5344CB8AC3E}">
        <p14:creationId xmlns:p14="http://schemas.microsoft.com/office/powerpoint/2010/main" xmlns="" val="302932842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
        <p:nvSpPr>
          <p:cNvPr id="4" name="Title 3"/>
          <p:cNvSpPr>
            <a:spLocks noGrp="1"/>
          </p:cNvSpPr>
          <p:nvPr>
            <p:ph type="title"/>
          </p:nvPr>
        </p:nvSpPr>
        <p:spPr/>
        <p:txBody>
          <a:bodyPr/>
          <a:lstStyle/>
          <a:p>
            <a:endParaRPr lang="en-IN"/>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pic>
        <p:nvPicPr>
          <p:cNvPr id="5122" name="Picture 2" descr="https://pbs.twimg.com/media/DKzZeSpVAAAzm2i.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3999" cy="6356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05224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sp>
        <p:nvSpPr>
          <p:cNvPr id="4" name="Title 3"/>
          <p:cNvSpPr>
            <a:spLocks noGrp="1"/>
          </p:cNvSpPr>
          <p:nvPr>
            <p:ph type="title"/>
          </p:nvPr>
        </p:nvSpPr>
        <p:spPr/>
        <p:txBody>
          <a:bodyPr/>
          <a:lstStyle/>
          <a:p>
            <a:endParaRPr lang="en-IN"/>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pic>
        <p:nvPicPr>
          <p:cNvPr id="6" name="Content Placeholder 5"/>
          <p:cNvPicPr>
            <a:picLocks noGrp="1"/>
          </p:cNvPicPr>
          <p:nvPr>
            <p:ph idx="1"/>
          </p:nvPr>
        </p:nvPicPr>
        <p:blipFill rotWithShape="1">
          <a:blip r:embed="rId2"/>
          <a:srcRect l="24640" t="10219" r="24953" b="24175"/>
          <a:stretch/>
        </p:blipFill>
        <p:spPr bwMode="auto">
          <a:xfrm>
            <a:off x="0" y="0"/>
            <a:ext cx="9143999" cy="6369233"/>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1815486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0" dirty="0"/>
              <a:t>Background</a:t>
            </a:r>
          </a:p>
        </p:txBody>
      </p:sp>
      <p:sp>
        <p:nvSpPr>
          <p:cNvPr id="3" name="Content Placeholder 2"/>
          <p:cNvSpPr>
            <a:spLocks noGrp="1"/>
          </p:cNvSpPr>
          <p:nvPr>
            <p:ph idx="1"/>
          </p:nvPr>
        </p:nvSpPr>
        <p:spPr/>
        <p:txBody>
          <a:bodyPr>
            <a:normAutofit/>
          </a:bodyPr>
          <a:lstStyle/>
          <a:p>
            <a:pPr lvl="1" algn="just"/>
            <a:r>
              <a:rPr lang="en-IN" sz="2800" dirty="0"/>
              <a:t>This Presentation covers the GST changes / observations/ press releases/ Tweet FAQs/ Sectoral FAQs released by CBEC since the last update on 23.09.2017. It supplements the earlier GST Updates. </a:t>
            </a:r>
          </a:p>
          <a:p>
            <a:pPr lvl="1" algn="just"/>
            <a:r>
              <a:rPr lang="en-IN" sz="2800" dirty="0"/>
              <a:t>This presentation is based on CGST Act/Rules/ Notifications. Similar parallel provisions in State Laws may be referred to as required </a:t>
            </a:r>
          </a:p>
          <a:p>
            <a:pPr marL="257175" lvl="1" indent="0">
              <a:buNone/>
            </a:pPr>
            <a:endParaRPr lang="en-IN" sz="2400" b="1" dirty="0"/>
          </a:p>
          <a:p>
            <a:pPr lvl="1"/>
            <a:endParaRPr lang="en-IN" sz="2100" b="1" dirty="0"/>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xmlns="" val="37908356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sp>
        <p:nvSpPr>
          <p:cNvPr id="4" name="Title 3"/>
          <p:cNvSpPr>
            <a:spLocks noGrp="1"/>
          </p:cNvSpPr>
          <p:nvPr>
            <p:ph type="title"/>
          </p:nvPr>
        </p:nvSpPr>
        <p:spPr/>
        <p:txBody>
          <a:bodyPr/>
          <a:lstStyle/>
          <a:p>
            <a:endParaRPr lang="en-IN"/>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pic>
        <p:nvPicPr>
          <p:cNvPr id="6" name="Content Placeholder 5"/>
          <p:cNvPicPr>
            <a:picLocks noGrp="1"/>
          </p:cNvPicPr>
          <p:nvPr>
            <p:ph idx="1"/>
          </p:nvPr>
        </p:nvPicPr>
        <p:blipFill rotWithShape="1">
          <a:blip r:embed="rId2"/>
          <a:srcRect l="25276" t="10671" r="24825" b="26450"/>
          <a:stretch/>
        </p:blipFill>
        <p:spPr bwMode="auto">
          <a:xfrm>
            <a:off x="1" y="0"/>
            <a:ext cx="9143999" cy="6369233"/>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9781796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IN" sz="2400" dirty="0">
                <a:hlinkClick r:id="rId2"/>
              </a:rPr>
              <a:t>https://cbec-gst.gov.in/</a:t>
            </a:r>
            <a:endParaRPr lang="en-IN" sz="2400" dirty="0"/>
          </a:p>
          <a:p>
            <a:pPr marL="285750" indent="-285750">
              <a:buFont typeface="Arial" panose="020B0604020202020204" pitchFamily="34" charset="0"/>
              <a:buChar char="•"/>
            </a:pPr>
            <a:r>
              <a:rPr lang="en-IN" sz="2400" dirty="0">
                <a:hlinkClick r:id="rId3"/>
              </a:rPr>
              <a:t>CBEC MITRA HELPDESK</a:t>
            </a:r>
            <a:endParaRPr lang="en-IN" sz="2400" dirty="0"/>
          </a:p>
          <a:p>
            <a:pPr marL="800100" lvl="1" indent="-285750"/>
            <a:r>
              <a:rPr lang="en-IN" sz="2400" dirty="0"/>
              <a:t>1800 1200 232</a:t>
            </a:r>
          </a:p>
          <a:p>
            <a:pPr marL="800100" lvl="1" indent="-285750"/>
            <a:r>
              <a:rPr lang="en-IN" sz="2400" dirty="0">
                <a:hlinkClick r:id="rId4"/>
              </a:rPr>
              <a:t>cbecmitra.helpdesk@icegate.gov.in</a:t>
            </a:r>
            <a:endParaRPr lang="en-IN" sz="2400" dirty="0"/>
          </a:p>
          <a:p>
            <a:endParaRPr lang="en-IN" sz="2400" dirty="0"/>
          </a:p>
          <a:p>
            <a:pPr marL="285750" indent="-285750">
              <a:buFont typeface="Arial" panose="020B0604020202020204" pitchFamily="34" charset="0"/>
              <a:buChar char="•"/>
            </a:pPr>
            <a:r>
              <a:rPr lang="en-IN" sz="2400" dirty="0"/>
              <a:t>GSTN Help Desk</a:t>
            </a:r>
          </a:p>
          <a:p>
            <a:pPr marL="800100" lvl="1" indent="-285750"/>
            <a:r>
              <a:rPr lang="en-IN" sz="2400" dirty="0">
                <a:hlinkClick r:id="rId5"/>
              </a:rPr>
              <a:t>helpdesk@gst.gov.in</a:t>
            </a:r>
            <a:endParaRPr lang="en-IN" sz="2400" dirty="0"/>
          </a:p>
          <a:p>
            <a:pPr marL="800100" lvl="1" indent="-285750"/>
            <a:r>
              <a:rPr lang="en-IN" sz="2400" dirty="0"/>
              <a:t>Help Desk Number: 0120-4888999</a:t>
            </a:r>
          </a:p>
          <a:p>
            <a:pPr marL="285750" indent="-285750">
              <a:buFont typeface="Arial" panose="020B0604020202020204" pitchFamily="34" charset="0"/>
              <a:buChar char="•"/>
            </a:pPr>
            <a:endParaRPr lang="en-IN"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21</a:t>
            </a:fld>
            <a:endParaRPr lang="en-US">
              <a:solidFill>
                <a:prstClr val="black">
                  <a:tint val="75000"/>
                </a:prstClr>
              </a:solidFill>
            </a:endParaRPr>
          </a:p>
        </p:txBody>
      </p:sp>
      <p:sp>
        <p:nvSpPr>
          <p:cNvPr id="4" name="Title 3"/>
          <p:cNvSpPr>
            <a:spLocks noGrp="1"/>
          </p:cNvSpPr>
          <p:nvPr>
            <p:ph type="title"/>
          </p:nvPr>
        </p:nvSpPr>
        <p:spPr/>
        <p:txBody>
          <a:bodyPr/>
          <a:lstStyle/>
          <a:p>
            <a:r>
              <a:rPr lang="en-IN" sz="2800" b="0" dirty="0"/>
              <a:t>Any ISSUES/ queries? </a:t>
            </a:r>
            <a:endParaRPr lang="en-IN" dirty="0"/>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Tree>
    <p:extLst>
      <p:ext uri="{BB962C8B-B14F-4D97-AF65-F5344CB8AC3E}">
        <p14:creationId xmlns:p14="http://schemas.microsoft.com/office/powerpoint/2010/main" xmlns="" val="307612782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115094"/>
            <a:ext cx="5918199" cy="1027906"/>
          </a:xfrm>
        </p:spPr>
        <p:txBody>
          <a:bodyPr>
            <a:normAutofit/>
          </a:bodyPr>
          <a:lstStyle/>
          <a:p>
            <a:r>
              <a:rPr lang="en-IN" sz="3200" b="0" dirty="0"/>
              <a:t>Any ISSUES/ queries? </a:t>
            </a:r>
          </a:p>
        </p:txBody>
      </p:sp>
      <p:sp>
        <p:nvSpPr>
          <p:cNvPr id="3" name="Content Placeholder 2"/>
          <p:cNvSpPr>
            <a:spLocks noGrp="1"/>
          </p:cNvSpPr>
          <p:nvPr>
            <p:ph idx="1"/>
          </p:nvPr>
        </p:nvSpPr>
        <p:spPr>
          <a:xfrm>
            <a:off x="768096" y="2286000"/>
            <a:ext cx="7473536" cy="4023360"/>
          </a:xfrm>
        </p:spPr>
        <p:txBody>
          <a:bodyPr>
            <a:normAutofit/>
          </a:bodyPr>
          <a:lstStyle/>
          <a:p>
            <a:pPr lvl="1"/>
            <a:r>
              <a:rPr lang="en-IN" sz="2400" dirty="0"/>
              <a:t>Twitter Handles</a:t>
            </a:r>
          </a:p>
          <a:p>
            <a:pPr lvl="1"/>
            <a:r>
              <a:rPr lang="en-IN" sz="2400" dirty="0"/>
              <a:t>For General Questions</a:t>
            </a:r>
          </a:p>
          <a:p>
            <a:pPr lvl="1"/>
            <a:r>
              <a:rPr lang="en-IN" sz="2400" dirty="0">
                <a:hlinkClick r:id="rId2"/>
              </a:rPr>
              <a:t>https://twitter.com/askGST_GoI</a:t>
            </a:r>
            <a:endParaRPr lang="en-IN" sz="2400" dirty="0"/>
          </a:p>
          <a:p>
            <a:pPr lvl="1"/>
            <a:r>
              <a:rPr lang="en-IN" sz="2400" dirty="0"/>
              <a:t>For technology related issues</a:t>
            </a:r>
          </a:p>
          <a:p>
            <a:pPr lvl="1"/>
            <a:r>
              <a:rPr lang="en-IN" sz="2400" dirty="0">
                <a:hlinkClick r:id="rId3"/>
              </a:rPr>
              <a:t>https://twitter.com/askGSTech</a:t>
            </a:r>
            <a:endParaRPr lang="en-IN" sz="2400" dirty="0"/>
          </a:p>
          <a:p>
            <a:pPr lvl="1"/>
            <a:r>
              <a:rPr lang="en-IN" sz="2400" dirty="0"/>
              <a:t>NACIN twitter</a:t>
            </a:r>
          </a:p>
          <a:p>
            <a:pPr lvl="1"/>
            <a:r>
              <a:rPr lang="en-IN" sz="2400" dirty="0">
                <a:hlinkClick r:id="rId4"/>
              </a:rPr>
              <a:t>https://twitter.com/GSTNACIN</a:t>
            </a:r>
            <a:endParaRPr lang="en-IN" sz="2400" dirty="0"/>
          </a:p>
          <a:p>
            <a:pPr marL="128016" lvl="1" indent="0">
              <a:buNone/>
            </a:pPr>
            <a:endParaRPr lang="en-IN" sz="2400" dirty="0"/>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xmlns="" val="3133015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b="1" dirty="0">
                <a:solidFill>
                  <a:schemeClr val="bg1"/>
                </a:solidFill>
              </a:rPr>
              <a:t/>
            </a:r>
            <a:br>
              <a:rPr lang="en-IN" b="1" dirty="0">
                <a:solidFill>
                  <a:schemeClr val="bg1"/>
                </a:solidFill>
              </a:rPr>
            </a:br>
            <a:r>
              <a:rPr lang="en-IN" b="1" dirty="0">
                <a:solidFill>
                  <a:schemeClr val="bg1"/>
                </a:solidFill>
              </a:rPr>
              <a:t/>
            </a:r>
            <a:br>
              <a:rPr lang="en-IN" b="1" dirty="0">
                <a:solidFill>
                  <a:schemeClr val="bg1"/>
                </a:solidFill>
              </a:rPr>
            </a:br>
            <a:r>
              <a:rPr lang="en-US" b="1" dirty="0">
                <a:solidFill>
                  <a:schemeClr val="bg1"/>
                </a:solidFill>
              </a:rPr>
              <a:t/>
            </a:r>
            <a:br>
              <a:rPr lang="en-US" b="1" dirty="0">
                <a:solidFill>
                  <a:schemeClr val="bg1"/>
                </a:solidFill>
              </a:rPr>
            </a:br>
            <a:endParaRPr lang="en-IN" dirty="0">
              <a:solidFill>
                <a:srgbClr val="002060"/>
              </a:solidFill>
              <a:latin typeface="Berlin Sans FB Demi" pitchFamily="34" charset="0"/>
            </a:endParaRPr>
          </a:p>
        </p:txBody>
      </p:sp>
      <p:sp>
        <p:nvSpPr>
          <p:cNvPr id="10" name="Content Placeholder 9"/>
          <p:cNvSpPr>
            <a:spLocks noGrp="1"/>
          </p:cNvSpPr>
          <p:nvPr>
            <p:ph type="subTitle" idx="1"/>
          </p:nvPr>
        </p:nvSpPr>
        <p:spPr>
          <a:xfrm>
            <a:off x="1371600" y="3006330"/>
            <a:ext cx="6400800" cy="1314450"/>
          </a:xfrm>
        </p:spPr>
        <p:txBody>
          <a:bodyPr>
            <a:noAutofit/>
          </a:bodyPr>
          <a:lstStyle/>
          <a:p>
            <a:pPr algn="ctr"/>
            <a:r>
              <a:rPr lang="en-IN" sz="3713" b="1" dirty="0">
                <a:solidFill>
                  <a:schemeClr val="tx1"/>
                </a:solidFill>
              </a:rPr>
              <a:t>THANK YOU </a:t>
            </a:r>
            <a:r>
              <a:rPr lang="en-IN" dirty="0">
                <a:solidFill>
                  <a:schemeClr val="tx1"/>
                </a:solidFill>
              </a:rPr>
              <a:t> </a:t>
            </a:r>
          </a:p>
        </p:txBody>
      </p:sp>
      <p:sp>
        <p:nvSpPr>
          <p:cNvPr id="6" name="Footer Placeholder 5"/>
          <p:cNvSpPr>
            <a:spLocks noGrp="1"/>
          </p:cNvSpPr>
          <p:nvPr>
            <p:ph type="ftr" sz="quarter" idx="11"/>
          </p:nvPr>
        </p:nvSpPr>
        <p:spPr/>
        <p:txBody>
          <a:bodyPr/>
          <a:lstStyle/>
          <a:p>
            <a:r>
              <a:rPr lang="en-IN"/>
              <a:t>National Academy of Customs, Indirect Taxes and Narcotics (NACIN)</a:t>
            </a:r>
            <a:endParaRPr lang="en-US" dirty="0"/>
          </a:p>
        </p:txBody>
      </p:sp>
      <p:sp>
        <p:nvSpPr>
          <p:cNvPr id="8" name="Slide Number Placeholder 7"/>
          <p:cNvSpPr>
            <a:spLocks noGrp="1"/>
          </p:cNvSpPr>
          <p:nvPr>
            <p:ph type="sldNum" sz="quarter" idx="4294967295"/>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23</a:t>
            </a:fld>
            <a:endParaRPr lang="en-US">
              <a:solidFill>
                <a:prstClr val="black">
                  <a:tint val="75000"/>
                </a:prstClr>
              </a:solidFill>
            </a:endParaRPr>
          </a:p>
        </p:txBody>
      </p:sp>
      <p:sp>
        <p:nvSpPr>
          <p:cNvPr id="7" name="TextBox 6"/>
          <p:cNvSpPr txBox="1"/>
          <p:nvPr/>
        </p:nvSpPr>
        <p:spPr>
          <a:xfrm>
            <a:off x="6158430" y="1138180"/>
            <a:ext cx="1685581" cy="300082"/>
          </a:xfrm>
          <a:prstGeom prst="rect">
            <a:avLst/>
          </a:prstGeom>
          <a:noFill/>
        </p:spPr>
        <p:txBody>
          <a:bodyPr wrap="square" rtlCol="0">
            <a:spAutoFit/>
          </a:bodyPr>
          <a:lstStyle/>
          <a:p>
            <a:endParaRPr lang="en-US" sz="1350" dirty="0"/>
          </a:p>
        </p:txBody>
      </p:sp>
    </p:spTree>
    <p:extLst>
      <p:ext uri="{BB962C8B-B14F-4D97-AF65-F5344CB8AC3E}">
        <p14:creationId xmlns:p14="http://schemas.microsoft.com/office/powerpoint/2010/main" xmlns="" val="125461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54567"/>
          </a:xfrm>
        </p:spPr>
        <p:txBody>
          <a:bodyPr/>
          <a:lstStyle/>
          <a:p>
            <a:pPr marL="285750" indent="-285750" algn="just">
              <a:buFont typeface="Arial" panose="020B0604020202020204" pitchFamily="34" charset="0"/>
              <a:buChar char="•"/>
            </a:pPr>
            <a:r>
              <a:rPr lang="en-IN" sz="2400" dirty="0">
                <a:hlinkClick r:id="rId3"/>
              </a:rPr>
              <a:t>http://www.cbec.gov.in/resources//htdocs-cbec/gst/notfctn-36-central-tax-english.pdf</a:t>
            </a:r>
            <a:endParaRPr lang="en-IN" sz="2400" dirty="0"/>
          </a:p>
          <a:p>
            <a:pPr marL="285750" indent="-285750" algn="just">
              <a:buFont typeface="Arial" panose="020B0604020202020204" pitchFamily="34" charset="0"/>
              <a:buChar char="•"/>
            </a:pPr>
            <a:r>
              <a:rPr lang="en-IN" sz="2400" dirty="0"/>
              <a:t>Rule 24(4) of the CGST Rules, 2017- Cancellation of </a:t>
            </a:r>
            <a:r>
              <a:rPr lang="en-IN" sz="2400" dirty="0" smtClean="0"/>
              <a:t>GSTIN for those who migrated but are not liable to be registered </a:t>
            </a:r>
            <a:endParaRPr lang="en-IN" sz="2400" dirty="0"/>
          </a:p>
          <a:p>
            <a:pPr marL="285750" indent="-285750" algn="just">
              <a:buFont typeface="Arial" panose="020B0604020202020204" pitchFamily="34" charset="0"/>
              <a:buChar char="•"/>
            </a:pPr>
            <a:r>
              <a:rPr lang="en-IN" sz="2400" dirty="0"/>
              <a:t>Every person registered under any of the existing laws, </a:t>
            </a:r>
            <a:r>
              <a:rPr lang="en-IN" sz="2400" u="sng" dirty="0"/>
              <a:t>who is not liable to be registered</a:t>
            </a:r>
            <a:r>
              <a:rPr lang="en-IN" sz="2400" dirty="0"/>
              <a:t> under the Act may, </a:t>
            </a:r>
            <a:r>
              <a:rPr lang="en-IN" sz="2400" u="sng" dirty="0"/>
              <a:t>on or before 30th September, 2017</a:t>
            </a:r>
            <a:r>
              <a:rPr lang="en-IN" sz="2400" dirty="0"/>
              <a:t>, at his option, submit an application electronically in FORM GST REG-29 at the common portal for the cancellation of registration granted to him and the proper officer shall, after conducting such enquiry as deemed fit, cancel the said registration. </a:t>
            </a:r>
          </a:p>
          <a:p>
            <a:pPr marL="285750" indent="-285750" algn="just">
              <a:buFont typeface="Arial" panose="020B0604020202020204" pitchFamily="34" charset="0"/>
              <a:buChar char="•"/>
            </a:pPr>
            <a:r>
              <a:rPr lang="en-IN" sz="2400" dirty="0"/>
              <a:t>Last Date changed to 31</a:t>
            </a:r>
            <a:r>
              <a:rPr lang="en-IN" sz="2400" baseline="30000" dirty="0"/>
              <a:t>st</a:t>
            </a:r>
            <a:r>
              <a:rPr lang="en-IN" sz="2400" dirty="0"/>
              <a:t> October, 2017</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
        <p:nvSpPr>
          <p:cNvPr id="4" name="Title 3"/>
          <p:cNvSpPr>
            <a:spLocks noGrp="1"/>
          </p:cNvSpPr>
          <p:nvPr>
            <p:ph type="title"/>
          </p:nvPr>
        </p:nvSpPr>
        <p:spPr/>
        <p:txBody>
          <a:bodyPr>
            <a:normAutofit/>
          </a:bodyPr>
          <a:lstStyle/>
          <a:p>
            <a:r>
              <a:rPr lang="en-IN" dirty="0" smtClean="0"/>
              <a:t>Eighth amendment </a:t>
            </a:r>
            <a:r>
              <a:rPr lang="en-IN" dirty="0"/>
              <a:t>in CGST Rules, 2017 </a:t>
            </a:r>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Tree>
    <p:extLst>
      <p:ext uri="{BB962C8B-B14F-4D97-AF65-F5344CB8AC3E}">
        <p14:creationId xmlns:p14="http://schemas.microsoft.com/office/powerpoint/2010/main" xmlns="" val="20070703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93135"/>
            <a:ext cx="8229600" cy="4525963"/>
          </a:xfrm>
        </p:spPr>
        <p:txBody>
          <a:bodyPr/>
          <a:lstStyle/>
          <a:p>
            <a:pPr marL="285750" indent="-285750" algn="just">
              <a:buFont typeface="Arial" panose="020B0604020202020204" pitchFamily="34" charset="0"/>
              <a:buChar char="•"/>
            </a:pPr>
            <a:r>
              <a:rPr lang="en-IN" sz="2400" dirty="0" smtClean="0"/>
              <a:t>FORM GST REG-29 is for cancellation of registration for those who migrated to GSTN and are not liable to be registered . </a:t>
            </a:r>
          </a:p>
          <a:p>
            <a:pPr marL="285750" indent="-285750" algn="just">
              <a:buFont typeface="Arial" panose="020B0604020202020204" pitchFamily="34" charset="0"/>
              <a:buChar char="•"/>
            </a:pPr>
            <a:r>
              <a:rPr lang="en-IN" sz="2400" dirty="0" smtClean="0"/>
              <a:t>The heading to the above form </a:t>
            </a:r>
            <a:r>
              <a:rPr lang="en-IN" sz="2400" dirty="0" err="1" smtClean="0"/>
              <a:t>viz</a:t>
            </a:r>
            <a:r>
              <a:rPr lang="en-IN" sz="2400" dirty="0" smtClean="0"/>
              <a:t> “APPLICATION </a:t>
            </a:r>
            <a:r>
              <a:rPr lang="en-IN" sz="2400" dirty="0"/>
              <a:t>FOR CANCELATION OF PROVISIONAL REGISTRATION”, </a:t>
            </a:r>
            <a:r>
              <a:rPr lang="en-IN" sz="2400" dirty="0" smtClean="0"/>
              <a:t> has been substituted by “</a:t>
            </a:r>
            <a:r>
              <a:rPr lang="en-IN" sz="2400" dirty="0"/>
              <a:t>APPLICATION FOR CANCELATION OF REGISTRATION OF MIGRATED TAXPAYERS</a:t>
            </a:r>
            <a:r>
              <a:rPr lang="en-IN" sz="2400" dirty="0" smtClean="0"/>
              <a:t>”;</a:t>
            </a:r>
          </a:p>
          <a:p>
            <a:pPr marL="285750" indent="-285750" algn="just">
              <a:buFont typeface="Arial" panose="020B0604020202020204" pitchFamily="34" charset="0"/>
              <a:buChar char="•"/>
            </a:pPr>
            <a:r>
              <a:rPr lang="en-IN" sz="2400" dirty="0" smtClean="0"/>
              <a:t>The error has been rectified as the form is only for those who were migrated to GST and are not liable to be registered </a:t>
            </a:r>
          </a:p>
          <a:p>
            <a:pPr algn="just"/>
            <a:endParaRPr lang="en-IN" sz="2400" dirty="0" smtClean="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
        <p:nvSpPr>
          <p:cNvPr id="4" name="Title 3"/>
          <p:cNvSpPr>
            <a:spLocks noGrp="1"/>
          </p:cNvSpPr>
          <p:nvPr>
            <p:ph type="title"/>
          </p:nvPr>
        </p:nvSpPr>
        <p:spPr/>
        <p:txBody>
          <a:bodyPr/>
          <a:lstStyle/>
          <a:p>
            <a:r>
              <a:rPr lang="en-IN" dirty="0" smtClean="0"/>
              <a:t>Form GST REG- 29</a:t>
            </a:r>
            <a:endParaRPr lang="en-IN" dirty="0"/>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spTree>
    <p:extLst>
      <p:ext uri="{BB962C8B-B14F-4D97-AF65-F5344CB8AC3E}">
        <p14:creationId xmlns:p14="http://schemas.microsoft.com/office/powerpoint/2010/main" xmlns="" val="205636896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0640"/>
            <a:ext cx="8503920" cy="4815527"/>
          </a:xfrm>
        </p:spPr>
        <p:txBody>
          <a:bodyPr/>
          <a:lstStyle/>
          <a:p>
            <a:pPr marL="285750" indent="-285750" algn="just">
              <a:buFont typeface="Arial" panose="020B0604020202020204" pitchFamily="34" charset="0"/>
              <a:buChar char="•"/>
            </a:pPr>
            <a:r>
              <a:rPr lang="en-IN" sz="2400" dirty="0" smtClean="0"/>
              <a:t>Last date for filing GST TRAN 1 was amended vide Order No. 03/2017-GST dated 18</a:t>
            </a:r>
            <a:r>
              <a:rPr lang="en-IN" sz="2400" baseline="30000" dirty="0" smtClean="0"/>
              <a:t>th</a:t>
            </a:r>
            <a:r>
              <a:rPr lang="en-IN" sz="2400" dirty="0" smtClean="0"/>
              <a:t> September, 2017 to 31</a:t>
            </a:r>
            <a:r>
              <a:rPr lang="en-IN" sz="2400" baseline="30000" dirty="0" smtClean="0"/>
              <a:t>st</a:t>
            </a:r>
            <a:r>
              <a:rPr lang="en-IN" sz="2400" dirty="0" smtClean="0"/>
              <a:t> October, 2017, however the order was issued only under Rule 117 of the CGST Rules, 2017.</a:t>
            </a:r>
          </a:p>
          <a:p>
            <a:pPr marL="285750" indent="-285750" algn="just">
              <a:buFont typeface="Arial" panose="020B0604020202020204" pitchFamily="34" charset="0"/>
              <a:buChar char="•"/>
            </a:pPr>
            <a:r>
              <a:rPr lang="en-IN" sz="2400" dirty="0" smtClean="0"/>
              <a:t>This created confusion as to whether the period extension is applicable in respect of Rules 118, 119 and 120. </a:t>
            </a:r>
          </a:p>
          <a:p>
            <a:pPr marL="285750" indent="-285750" algn="just">
              <a:buFont typeface="Arial" panose="020B0604020202020204" pitchFamily="34" charset="0"/>
              <a:buChar char="•"/>
            </a:pPr>
            <a:r>
              <a:rPr lang="en-IN" sz="2400" dirty="0" smtClean="0"/>
              <a:t>Now The CGST Rules have been amended and it provides that any period specified in 117, shall also be applicable for Rules </a:t>
            </a:r>
            <a:r>
              <a:rPr lang="en-IN" sz="2400" dirty="0"/>
              <a:t>118, 119 and </a:t>
            </a:r>
            <a:r>
              <a:rPr lang="en-IN" sz="2400" dirty="0" smtClean="0"/>
              <a:t>120 as well</a:t>
            </a:r>
            <a:endParaRPr lang="en-IN"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
        <p:nvSpPr>
          <p:cNvPr id="4" name="Title 3"/>
          <p:cNvSpPr>
            <a:spLocks noGrp="1"/>
          </p:cNvSpPr>
          <p:nvPr>
            <p:ph type="title"/>
          </p:nvPr>
        </p:nvSpPr>
        <p:spPr/>
        <p:txBody>
          <a:bodyPr/>
          <a:lstStyle/>
          <a:p>
            <a:r>
              <a:rPr lang="en-IN" dirty="0" smtClean="0"/>
              <a:t>Last date for GST TRAN-1</a:t>
            </a:r>
            <a:endParaRPr lang="en-IN" dirty="0"/>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spTree>
    <p:extLst>
      <p:ext uri="{BB962C8B-B14F-4D97-AF65-F5344CB8AC3E}">
        <p14:creationId xmlns:p14="http://schemas.microsoft.com/office/powerpoint/2010/main" xmlns="" val="27503147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IN" sz="2400" dirty="0">
                <a:hlinkClick r:id="rId2"/>
              </a:rPr>
              <a:t>http://www.cbec.gov.in/resources//</a:t>
            </a:r>
            <a:r>
              <a:rPr lang="en-IN" sz="2400" dirty="0" smtClean="0">
                <a:hlinkClick r:id="rId2"/>
              </a:rPr>
              <a:t>htdocs-cbec/gst/notfctn-30-CGST-rate-english.pdf</a:t>
            </a:r>
            <a:endParaRPr lang="en-IN" sz="2400" dirty="0" smtClean="0"/>
          </a:p>
          <a:p>
            <a:pPr marL="285750" indent="-285750">
              <a:buFont typeface="Arial" panose="020B0604020202020204" pitchFamily="34" charset="0"/>
              <a:buChar char="•"/>
            </a:pPr>
            <a:r>
              <a:rPr lang="en-IN" sz="2400" dirty="0"/>
              <a:t>Supply of services associated with </a:t>
            </a:r>
            <a:r>
              <a:rPr lang="en-IN" sz="2400" b="1" u="sng" dirty="0"/>
              <a:t>transit cargo to Nepal and Bhutan</a:t>
            </a:r>
            <a:r>
              <a:rPr lang="en-IN" sz="2400" dirty="0"/>
              <a:t> (landlocked countries</a:t>
            </a:r>
            <a:r>
              <a:rPr lang="en-IN" sz="2400" dirty="0" smtClean="0"/>
              <a:t>).</a:t>
            </a:r>
          </a:p>
          <a:p>
            <a:pPr marL="800100" lvl="1" indent="-285750"/>
            <a:r>
              <a:rPr lang="en-IN" sz="2400" dirty="0" smtClean="0"/>
              <a:t>Exempted</a:t>
            </a:r>
          </a:p>
          <a:p>
            <a:pPr marL="800100" lvl="1" indent="-285750"/>
            <a:r>
              <a:rPr lang="en-IN" sz="2400" dirty="0" smtClean="0"/>
              <a:t>Notification No. 12/2017-CGST amended to this regard</a:t>
            </a:r>
          </a:p>
          <a:p>
            <a:pPr marL="800100" lvl="1" indent="-285750"/>
            <a:r>
              <a:rPr lang="en-IN" sz="2400" dirty="0" smtClean="0"/>
              <a:t>Similar amendment done in IGST Act as well vide </a:t>
            </a:r>
            <a:r>
              <a:rPr lang="en-IN" sz="2400" dirty="0" err="1" smtClean="0"/>
              <a:t>Notn</a:t>
            </a:r>
            <a:r>
              <a:rPr lang="en-IN" sz="2400" dirty="0" smtClean="0"/>
              <a:t> No. 31/2017-Integrated Tax dated 29</a:t>
            </a:r>
            <a:r>
              <a:rPr lang="en-IN" sz="2400" baseline="30000" dirty="0" smtClean="0"/>
              <a:t>th</a:t>
            </a:r>
            <a:r>
              <a:rPr lang="en-IN" sz="2400" dirty="0" smtClean="0"/>
              <a:t> September, 2017</a:t>
            </a:r>
            <a:endParaRPr lang="en-IN"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sp>
        <p:nvSpPr>
          <p:cNvPr id="4" name="Title 3"/>
          <p:cNvSpPr>
            <a:spLocks noGrp="1"/>
          </p:cNvSpPr>
          <p:nvPr>
            <p:ph type="title"/>
          </p:nvPr>
        </p:nvSpPr>
        <p:spPr/>
        <p:txBody>
          <a:bodyPr/>
          <a:lstStyle/>
          <a:p>
            <a:r>
              <a:rPr lang="en-IN" dirty="0" smtClean="0"/>
              <a:t>Supplies to Nepal and Bhutan</a:t>
            </a:r>
            <a:endParaRPr lang="en-IN" dirty="0"/>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spTree>
    <p:extLst>
      <p:ext uri="{BB962C8B-B14F-4D97-AF65-F5344CB8AC3E}">
        <p14:creationId xmlns:p14="http://schemas.microsoft.com/office/powerpoint/2010/main" xmlns="" val="6638243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IN" sz="2400" dirty="0">
                <a:hlinkClick r:id="rId2"/>
              </a:rPr>
              <a:t>http://www.cbec.gov.in/resources//</a:t>
            </a:r>
            <a:r>
              <a:rPr lang="en-IN" sz="2400" dirty="0" smtClean="0">
                <a:hlinkClick r:id="rId2"/>
              </a:rPr>
              <a:t>htdocs-cbec/press-release/CBEC_Press_Release_dt28.09.17.pdf</a:t>
            </a:r>
            <a:endParaRPr lang="en-IN" sz="2400" dirty="0" smtClean="0"/>
          </a:p>
          <a:p>
            <a:pPr marL="285750" indent="-285750" algn="just">
              <a:buFont typeface="Arial" panose="020B0604020202020204" pitchFamily="34" charset="0"/>
              <a:buChar char="•"/>
            </a:pPr>
            <a:r>
              <a:rPr lang="en-IN" sz="2400" dirty="0"/>
              <a:t>where service was received before 1-7-2017 and payment for the value of the service was also made before 1-7-2017, but the service tax was paid by 5th /6th July 2017, </a:t>
            </a:r>
            <a:endParaRPr lang="en-IN" sz="2400" dirty="0" smtClean="0"/>
          </a:p>
          <a:p>
            <a:pPr marL="285750" indent="-285750" algn="just">
              <a:buFont typeface="Arial" panose="020B0604020202020204" pitchFamily="34" charset="0"/>
              <a:buChar char="•"/>
            </a:pPr>
            <a:r>
              <a:rPr lang="en-IN" sz="2400" dirty="0" smtClean="0"/>
              <a:t>Details </a:t>
            </a:r>
            <a:r>
              <a:rPr lang="en-IN" sz="2400" dirty="0"/>
              <a:t>of credit should be indicated in Part I of Form ST-3 by filing </a:t>
            </a:r>
            <a:r>
              <a:rPr lang="en-IN" sz="2400" u="sng" dirty="0"/>
              <a:t>a revised return</a:t>
            </a:r>
            <a:endParaRPr lang="en-IN" sz="2400" u="sng" dirty="0" smtClean="0"/>
          </a:p>
          <a:p>
            <a:pPr marL="285750" indent="-285750">
              <a:buFont typeface="Arial" panose="020B0604020202020204" pitchFamily="34" charset="0"/>
              <a:buChar char="•"/>
            </a:pPr>
            <a:endParaRPr lang="en-IN"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
        <p:nvSpPr>
          <p:cNvPr id="4" name="Title 3"/>
          <p:cNvSpPr>
            <a:spLocks noGrp="1"/>
          </p:cNvSpPr>
          <p:nvPr>
            <p:ph type="title"/>
          </p:nvPr>
        </p:nvSpPr>
        <p:spPr/>
        <p:txBody>
          <a:bodyPr/>
          <a:lstStyle/>
          <a:p>
            <a:r>
              <a:rPr lang="en-IN" dirty="0" smtClean="0"/>
              <a:t>Payment of ST after 1</a:t>
            </a:r>
            <a:r>
              <a:rPr lang="en-IN" baseline="30000" dirty="0" smtClean="0"/>
              <a:t>st</a:t>
            </a:r>
            <a:r>
              <a:rPr lang="en-IN" dirty="0" smtClean="0"/>
              <a:t> July, 2017 and its credit transfer</a:t>
            </a:r>
            <a:endParaRPr lang="en-IN" dirty="0"/>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spTree>
    <p:extLst>
      <p:ext uri="{BB962C8B-B14F-4D97-AF65-F5344CB8AC3E}">
        <p14:creationId xmlns:p14="http://schemas.microsoft.com/office/powerpoint/2010/main" xmlns="" val="38339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4983167"/>
          </a:xfrm>
        </p:spPr>
        <p:txBody>
          <a:bodyPr/>
          <a:lstStyle/>
          <a:p>
            <a:pPr marL="285750" indent="-285750" algn="just">
              <a:buFont typeface="Arial" panose="020B0604020202020204" pitchFamily="34" charset="0"/>
              <a:buChar char="•"/>
            </a:pPr>
            <a:r>
              <a:rPr lang="en-IN" sz="2400" dirty="0"/>
              <a:t>In order to give compliant </a:t>
            </a:r>
            <a:r>
              <a:rPr lang="en-IN" sz="2400" dirty="0" err="1"/>
              <a:t>assessees</a:t>
            </a:r>
            <a:r>
              <a:rPr lang="en-IN" sz="2400" dirty="0"/>
              <a:t> who had filed their ST 3 return by the due date or some days later, an immediate and viable window to file revised returns, all ST3 returns for the period 1-4-2017 to 30-6-2017 which have been filed </a:t>
            </a:r>
            <a:r>
              <a:rPr lang="en-IN" sz="2400" dirty="0" smtClean="0"/>
              <a:t>up to </a:t>
            </a:r>
            <a:r>
              <a:rPr lang="en-IN" sz="2400" dirty="0"/>
              <a:t>and inclusive of the 31st day of August 2017, shall be deemed to have been filed on 31-8-2017. </a:t>
            </a:r>
            <a:endParaRPr lang="en-IN" sz="2400" dirty="0" smtClean="0"/>
          </a:p>
          <a:p>
            <a:pPr marL="285750" indent="-285750" algn="just">
              <a:buFont typeface="Arial" panose="020B0604020202020204" pitchFamily="34" charset="0"/>
              <a:buChar char="•"/>
            </a:pPr>
            <a:r>
              <a:rPr lang="en-IN" sz="2400" dirty="0" smtClean="0"/>
              <a:t>Once </a:t>
            </a:r>
            <a:r>
              <a:rPr lang="en-IN" sz="2400" dirty="0"/>
              <a:t>details of such credit are reflected in the ST-3, the </a:t>
            </a:r>
            <a:r>
              <a:rPr lang="en-IN" sz="2400" dirty="0" err="1"/>
              <a:t>assessee</a:t>
            </a:r>
            <a:r>
              <a:rPr lang="en-IN" sz="2400" dirty="0"/>
              <a:t> may proceed to fill in the details in Form GST TRAN-1. </a:t>
            </a:r>
            <a:endParaRPr lang="en-IN" sz="2400" dirty="0" smtClean="0"/>
          </a:p>
          <a:p>
            <a:pPr marL="285750" indent="-285750" algn="just">
              <a:buFont typeface="Arial" panose="020B0604020202020204" pitchFamily="34" charset="0"/>
              <a:buChar char="•"/>
            </a:pPr>
            <a:r>
              <a:rPr lang="en-IN" sz="2400" dirty="0" smtClean="0"/>
              <a:t>In </a:t>
            </a:r>
            <a:r>
              <a:rPr lang="en-IN" sz="2400" dirty="0"/>
              <a:t>the case of </a:t>
            </a:r>
            <a:r>
              <a:rPr lang="en-IN" sz="2400" dirty="0" err="1"/>
              <a:t>assessees</a:t>
            </a:r>
            <a:r>
              <a:rPr lang="en-IN" sz="2400" dirty="0"/>
              <a:t> who were not registered under ACES, who want to make payment of service tax on or after 1-7-2017, they may avail of the category of “non </a:t>
            </a:r>
            <a:r>
              <a:rPr lang="en-IN" sz="2400" dirty="0" err="1"/>
              <a:t>assessee</a:t>
            </a:r>
            <a:r>
              <a:rPr lang="en-IN" sz="2400" dirty="0"/>
              <a:t> registration” in the registration module of ACES. </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
        <p:nvSpPr>
          <p:cNvPr id="4" name="Title 3"/>
          <p:cNvSpPr>
            <a:spLocks noGrp="1"/>
          </p:cNvSpPr>
          <p:nvPr>
            <p:ph type="title"/>
          </p:nvPr>
        </p:nvSpPr>
        <p:spPr/>
        <p:txBody>
          <a:bodyPr/>
          <a:lstStyle/>
          <a:p>
            <a:r>
              <a:rPr lang="en-IN" dirty="0"/>
              <a:t>Payment of ST after 1</a:t>
            </a:r>
            <a:r>
              <a:rPr lang="en-IN" baseline="30000" dirty="0"/>
              <a:t>st</a:t>
            </a:r>
            <a:r>
              <a:rPr lang="en-IN" dirty="0"/>
              <a:t> July, 2017 and its credit transfer</a:t>
            </a:r>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spTree>
    <p:extLst>
      <p:ext uri="{BB962C8B-B14F-4D97-AF65-F5344CB8AC3E}">
        <p14:creationId xmlns:p14="http://schemas.microsoft.com/office/powerpoint/2010/main" xmlns="" val="339858447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IN" sz="2400" dirty="0">
                <a:hlinkClick r:id="rId3"/>
              </a:rPr>
              <a:t>http://www.cbec.gov.in/resources//</a:t>
            </a:r>
            <a:r>
              <a:rPr lang="en-IN" sz="2400" dirty="0" smtClean="0">
                <a:hlinkClick r:id="rId3"/>
              </a:rPr>
              <a:t>htdocs-cbec/gst/order4-cgst.pdf</a:t>
            </a:r>
            <a:endParaRPr lang="en-IN" sz="2400" dirty="0" smtClean="0"/>
          </a:p>
          <a:p>
            <a:pPr marL="285750" indent="-285750">
              <a:buFont typeface="Arial" panose="020B0604020202020204" pitchFamily="34" charset="0"/>
              <a:buChar char="•"/>
            </a:pPr>
            <a:r>
              <a:rPr lang="en-IN" sz="2400" dirty="0" smtClean="0"/>
              <a:t>Order No. 04/2017-GST dated 29</a:t>
            </a:r>
            <a:r>
              <a:rPr lang="en-IN" sz="2400" baseline="30000" dirty="0" smtClean="0"/>
              <a:t>th</a:t>
            </a:r>
            <a:r>
              <a:rPr lang="en-IN" sz="2400" dirty="0" smtClean="0"/>
              <a:t> September, 2017</a:t>
            </a:r>
          </a:p>
          <a:p>
            <a:pPr marL="285750" indent="-285750" algn="just">
              <a:buFont typeface="Arial" panose="020B0604020202020204" pitchFamily="34" charset="0"/>
              <a:buChar char="•"/>
            </a:pPr>
            <a:r>
              <a:rPr lang="en-IN" sz="2400" dirty="0"/>
              <a:t>Extension of time limit for intimation of details of stock held on the date preceding the date from which the option for composition levy is exercised in FORM GST </a:t>
            </a:r>
            <a:r>
              <a:rPr lang="en-IN" sz="2400" dirty="0" smtClean="0"/>
              <a:t>CMP-03</a:t>
            </a:r>
          </a:p>
          <a:p>
            <a:pPr algn="just"/>
            <a:endParaRPr lang="en-IN" sz="2400" dirty="0" smtClean="0"/>
          </a:p>
          <a:p>
            <a:pPr marL="285750" indent="-285750" algn="just">
              <a:buFont typeface="Arial" panose="020B0604020202020204" pitchFamily="34" charset="0"/>
              <a:buChar char="•"/>
            </a:pPr>
            <a:r>
              <a:rPr lang="en-IN" sz="2400" dirty="0" smtClean="0"/>
              <a:t>The </a:t>
            </a:r>
            <a:r>
              <a:rPr lang="en-IN" sz="2400" dirty="0"/>
              <a:t>period for intimation of details of stock held on the date preceding the date from which the option to pay tax under section 10 of the Act is exercised in FORM GST CMP-03 is extended till </a:t>
            </a:r>
            <a:r>
              <a:rPr lang="en-IN" sz="2400" dirty="0" smtClean="0"/>
              <a:t>31</a:t>
            </a:r>
            <a:r>
              <a:rPr lang="en-IN" sz="2400" baseline="30000" dirty="0" smtClean="0"/>
              <a:t>st</a:t>
            </a:r>
            <a:r>
              <a:rPr lang="en-IN" sz="2400" dirty="0" smtClean="0"/>
              <a:t> October</a:t>
            </a:r>
            <a:r>
              <a:rPr lang="en-IN" sz="2400" dirty="0"/>
              <a:t>, 2017.</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
        <p:nvSpPr>
          <p:cNvPr id="4" name="Title 3"/>
          <p:cNvSpPr>
            <a:spLocks noGrp="1"/>
          </p:cNvSpPr>
          <p:nvPr>
            <p:ph type="title"/>
          </p:nvPr>
        </p:nvSpPr>
        <p:spPr/>
        <p:txBody>
          <a:bodyPr/>
          <a:lstStyle/>
          <a:p>
            <a:r>
              <a:rPr lang="en-IN" dirty="0" smtClean="0"/>
              <a:t>Composition Scheme</a:t>
            </a:r>
            <a:endParaRPr lang="en-IN" dirty="0"/>
          </a:p>
        </p:txBody>
      </p:sp>
      <p:sp>
        <p:nvSpPr>
          <p:cNvPr id="5" name="Footer Placeholder 4"/>
          <p:cNvSpPr>
            <a:spLocks noGrp="1"/>
          </p:cNvSpPr>
          <p:nvPr>
            <p:ph type="ftr" sz="quarter" idx="3"/>
          </p:nvPr>
        </p:nvSpPr>
        <p:spPr/>
        <p:txBody>
          <a:bodyPr/>
          <a:lstStyle/>
          <a:p>
            <a:r>
              <a:rPr lang="en-IN" smtClean="0"/>
              <a:t>National Academy of Customs, Indirect Taxes and Narcotics (NACIN)</a:t>
            </a:r>
            <a:endParaRPr lang="en-US" dirty="0"/>
          </a:p>
        </p:txBody>
      </p:sp>
    </p:spTree>
    <p:extLst>
      <p:ext uri="{BB962C8B-B14F-4D97-AF65-F5344CB8AC3E}">
        <p14:creationId xmlns:p14="http://schemas.microsoft.com/office/powerpoint/2010/main" xmlns="" val="249309595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12733</TotalTime>
  <Words>1557</Words>
  <Application>Microsoft Office PowerPoint</Application>
  <PresentationFormat>On-screen Show (4:3)</PresentationFormat>
  <Paragraphs>151</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Theme2</vt:lpstr>
      <vt:lpstr>GST Update  </vt:lpstr>
      <vt:lpstr>Background</vt:lpstr>
      <vt:lpstr>Eighth amendment in CGST Rules, 2017 </vt:lpstr>
      <vt:lpstr>Form GST REG- 29</vt:lpstr>
      <vt:lpstr>Last date for GST TRAN-1</vt:lpstr>
      <vt:lpstr>Supplies to Nepal and Bhutan</vt:lpstr>
      <vt:lpstr>Payment of ST after 1st July, 2017 and its credit transfer</vt:lpstr>
      <vt:lpstr>Payment of ST after 1st July, 2017 and its credit transfer</vt:lpstr>
      <vt:lpstr>Composition Scheme</vt:lpstr>
      <vt:lpstr>Slide 10</vt:lpstr>
      <vt:lpstr>Advisory on claiming credit in TRAN 1  by GST Portal</vt:lpstr>
      <vt:lpstr>Amendment in Registration </vt:lpstr>
      <vt:lpstr>Making Amendments in Registration details</vt:lpstr>
      <vt:lpstr>Slide 14</vt:lpstr>
      <vt:lpstr>Slide 15</vt:lpstr>
      <vt:lpstr>Slide 16</vt:lpstr>
      <vt:lpstr>DSC on GST Portal</vt:lpstr>
      <vt:lpstr>Slide 18</vt:lpstr>
      <vt:lpstr>Slide 19</vt:lpstr>
      <vt:lpstr>Slide 20</vt:lpstr>
      <vt:lpstr>Any ISSUES/ queries? </vt:lpstr>
      <vt:lpstr>Any ISSUES/ queries? </vt:lpstr>
      <vt:lpstr>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S.COMM</cp:lastModifiedBy>
  <cp:revision>471</cp:revision>
  <dcterms:created xsi:type="dcterms:W3CDTF">2017-03-10T16:10:22Z</dcterms:created>
  <dcterms:modified xsi:type="dcterms:W3CDTF">2017-10-03T11:31:58Z</dcterms:modified>
</cp:coreProperties>
</file>