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33"/>
  </p:notesMasterIdLst>
  <p:handoutMasterIdLst>
    <p:handoutMasterId r:id="rId34"/>
  </p:handoutMasterIdLst>
  <p:sldIdLst>
    <p:sldId id="544" r:id="rId2"/>
    <p:sldId id="518" r:id="rId3"/>
    <p:sldId id="548" r:id="rId4"/>
    <p:sldId id="545" r:id="rId5"/>
    <p:sldId id="550" r:id="rId6"/>
    <p:sldId id="552" r:id="rId7"/>
    <p:sldId id="553" r:id="rId8"/>
    <p:sldId id="554" r:id="rId9"/>
    <p:sldId id="555" r:id="rId10"/>
    <p:sldId id="568" r:id="rId11"/>
    <p:sldId id="559" r:id="rId12"/>
    <p:sldId id="560" r:id="rId13"/>
    <p:sldId id="561" r:id="rId14"/>
    <p:sldId id="562" r:id="rId15"/>
    <p:sldId id="563" r:id="rId16"/>
    <p:sldId id="564" r:id="rId17"/>
    <p:sldId id="569" r:id="rId18"/>
    <p:sldId id="571" r:id="rId19"/>
    <p:sldId id="570" r:id="rId20"/>
    <p:sldId id="574" r:id="rId21"/>
    <p:sldId id="579" r:id="rId22"/>
    <p:sldId id="580" r:id="rId23"/>
    <p:sldId id="581" r:id="rId24"/>
    <p:sldId id="582" r:id="rId25"/>
    <p:sldId id="583" r:id="rId26"/>
    <p:sldId id="576" r:id="rId27"/>
    <p:sldId id="577" r:id="rId28"/>
    <p:sldId id="578" r:id="rId29"/>
    <p:sldId id="547" r:id="rId30"/>
    <p:sldId id="473" r:id="rId31"/>
    <p:sldId id="41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00CC"/>
    <a:srgbClr val="CA8014"/>
    <a:srgbClr val="F0DBC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82" d="100"/>
          <a:sy n="82" d="100"/>
        </p:scale>
        <p:origin x="-153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CA3FCD-CB97-409F-9893-E48E45C2F1D2}" type="datetimeFigureOut">
              <a:rPr lang="en-US" smtClean="0"/>
              <a:pPr/>
              <a:t>9/3/2017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vbcbvcbvc</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7BBC56-7FFB-4A4C-9548-CD60C7200324}" type="slidenum">
              <a:rPr lang="en-US" smtClean="0"/>
              <a:pPr/>
              <a:t>‹#›</a:t>
            </a:fld>
            <a:endParaRPr lang="en-US"/>
          </a:p>
        </p:txBody>
      </p:sp>
    </p:spTree>
    <p:extLst>
      <p:ext uri="{BB962C8B-B14F-4D97-AF65-F5344CB8AC3E}">
        <p14:creationId xmlns="" xmlns:p14="http://schemas.microsoft.com/office/powerpoint/2010/main" val="932083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CDC7F6-6FC7-4961-BC25-8C40005BD9AB}" type="datetimeFigureOut">
              <a:rPr lang="en-IN" smtClean="0"/>
              <a:pPr/>
              <a:t>03-09-2017</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IN"/>
              <a:t>vbcbvcbvc</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1E5E4A-9CCB-41E2-A252-E47A68AB1551}" type="slidenum">
              <a:rPr lang="en-IN" smtClean="0"/>
              <a:pPr/>
              <a:t>‹#›</a:t>
            </a:fld>
            <a:endParaRPr lang="en-IN"/>
          </a:p>
        </p:txBody>
      </p:sp>
    </p:spTree>
    <p:extLst>
      <p:ext uri="{BB962C8B-B14F-4D97-AF65-F5344CB8AC3E}">
        <p14:creationId xmlns="" xmlns:p14="http://schemas.microsoft.com/office/powerpoint/2010/main" val="11322317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C1E5E4A-9CCB-41E2-A252-E47A68AB1551}" type="slidenum">
              <a:rPr lang="en-IN" smtClean="0"/>
              <a:pPr/>
              <a:t>1</a:t>
            </a:fld>
            <a:endParaRPr lang="en-IN"/>
          </a:p>
        </p:txBody>
      </p:sp>
    </p:spTree>
    <p:extLst>
      <p:ext uri="{BB962C8B-B14F-4D97-AF65-F5344CB8AC3E}">
        <p14:creationId xmlns="" xmlns:p14="http://schemas.microsoft.com/office/powerpoint/2010/main" val="522414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dirty="0"/>
              <a:t>CST/VAT/CE/ST …all will be subsumed in GST; Electricity duty/ petroleum products…. Not subsumed;</a:t>
            </a:r>
            <a:r>
              <a:rPr lang="en-IN" baseline="0" dirty="0"/>
              <a:t> CGST/SGST/UTSGST/IGST? ; </a:t>
            </a:r>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2</a:t>
            </a:fld>
            <a:endParaRPr lang="en-IN"/>
          </a:p>
        </p:txBody>
      </p:sp>
    </p:spTree>
    <p:extLst>
      <p:ext uri="{BB962C8B-B14F-4D97-AF65-F5344CB8AC3E}">
        <p14:creationId xmlns="" xmlns:p14="http://schemas.microsoft.com/office/powerpoint/2010/main" val="1002175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Every registered person( That means unregistered person need not issue </a:t>
            </a:r>
            <a:r>
              <a:rPr lang="en-IN" dirty="0" err="1"/>
              <a:t>eway</a:t>
            </a:r>
            <a:r>
              <a:rPr lang="en-IN" dirty="0"/>
              <a:t> bill even if the consignment value is more than </a:t>
            </a:r>
            <a:r>
              <a:rPr lang="en-IN" dirty="0" err="1"/>
              <a:t>Rs</a:t>
            </a:r>
            <a:r>
              <a:rPr lang="en-IN" dirty="0"/>
              <a:t>. 50000/-); One who cause movement of goods… need to fill form GST INS –Part A; Who is said cause</a:t>
            </a:r>
            <a:r>
              <a:rPr lang="en-IN" baseline="0" dirty="0"/>
              <a:t> </a:t>
            </a:r>
            <a:r>
              <a:rPr lang="en-IN" dirty="0"/>
              <a:t>movement??</a:t>
            </a:r>
          </a:p>
        </p:txBody>
      </p:sp>
      <p:sp>
        <p:nvSpPr>
          <p:cNvPr id="4" name="Slide Number Placeholder 3"/>
          <p:cNvSpPr>
            <a:spLocks noGrp="1"/>
          </p:cNvSpPr>
          <p:nvPr>
            <p:ph type="sldNum" sz="quarter" idx="10"/>
          </p:nvPr>
        </p:nvSpPr>
        <p:spPr/>
        <p:txBody>
          <a:bodyPr/>
          <a:lstStyle/>
          <a:p>
            <a:fld id="{1FF8F1D3-5D6A-4849-AB65-90F6DF036ED2}" type="slidenum">
              <a:rPr lang="en-US" smtClean="0"/>
              <a:pPr/>
              <a:t>5</a:t>
            </a:fld>
            <a:endParaRPr lang="en-US"/>
          </a:p>
        </p:txBody>
      </p:sp>
    </p:spTree>
    <p:extLst>
      <p:ext uri="{BB962C8B-B14F-4D97-AF65-F5344CB8AC3E}">
        <p14:creationId xmlns="" xmlns:p14="http://schemas.microsoft.com/office/powerpoint/2010/main" val="2368236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What if there</a:t>
            </a:r>
            <a:r>
              <a:rPr lang="en-IN" baseline="0" dirty="0" smtClean="0"/>
              <a:t> is an accident; breakdown; traffic jams of exceptional nature </a:t>
            </a:r>
            <a:r>
              <a:rPr lang="en-IN" baseline="0" dirty="0" err="1" smtClean="0"/>
              <a:t>etc</a:t>
            </a:r>
            <a:r>
              <a:rPr lang="en-IN" baseline="0" dirty="0" smtClean="0"/>
              <a:t>; </a:t>
            </a:r>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11</a:t>
            </a:fld>
            <a:endParaRPr lang="en-IN"/>
          </a:p>
        </p:txBody>
      </p:sp>
    </p:spTree>
    <p:extLst>
      <p:ext uri="{BB962C8B-B14F-4D97-AF65-F5344CB8AC3E}">
        <p14:creationId xmlns="" xmlns:p14="http://schemas.microsoft.com/office/powerpoint/2010/main" val="3879680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sz="1800" dirty="0">
              <a:latin typeface="Arial Black" pitchFamily="34" charset="0"/>
            </a:endParaRPr>
          </a:p>
        </p:txBody>
      </p:sp>
      <p:sp>
        <p:nvSpPr>
          <p:cNvPr id="4" name="Slide Number Placeholder 3"/>
          <p:cNvSpPr>
            <a:spLocks noGrp="1"/>
          </p:cNvSpPr>
          <p:nvPr>
            <p:ph type="sldNum" sz="quarter" idx="10"/>
          </p:nvPr>
        </p:nvSpPr>
        <p:spPr/>
        <p:txBody>
          <a:bodyPr/>
          <a:lstStyle/>
          <a:p>
            <a:fld id="{1C1E5E4A-9CCB-41E2-A252-E47A68AB1551}" type="slidenum">
              <a:rPr lang="en-IN" smtClean="0"/>
              <a:pPr/>
              <a:t>31</a:t>
            </a:fld>
            <a:endParaRPr lang="en-IN"/>
          </a:p>
        </p:txBody>
      </p:sp>
    </p:spTree>
    <p:extLst>
      <p:ext uri="{BB962C8B-B14F-4D97-AF65-F5344CB8AC3E}">
        <p14:creationId xmlns="" xmlns:p14="http://schemas.microsoft.com/office/powerpoint/2010/main" val="2170444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0429"/>
            <a:ext cx="7772400" cy="1470025"/>
          </a:xfrm>
        </p:spPr>
        <p:txBody>
          <a:bodyPr>
            <a:normAutofit/>
          </a:bodyPr>
          <a:lstStyle>
            <a:lvl1pPr algn="r">
              <a:defRPr sz="4500">
                <a:solidFill>
                  <a:schemeClr val="tx2"/>
                </a:solidFill>
                <a:latin typeface="Calibri"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2133600" y="3886200"/>
            <a:ext cx="6400800" cy="1752600"/>
          </a:xfrm>
          <a:prstGeom prst="rect">
            <a:avLst/>
          </a:prstGeom>
        </p:spPr>
        <p:txBody>
          <a:bodyPr/>
          <a:lstStyle>
            <a:lvl1pPr marL="0" indent="0" algn="r">
              <a:buNone/>
              <a:defRPr sz="2700">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Tree>
    <p:extLst>
      <p:ext uri="{BB962C8B-B14F-4D97-AF65-F5344CB8AC3E}">
        <p14:creationId xmlns="" xmlns:p14="http://schemas.microsoft.com/office/powerpoint/2010/main" val="209408094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600204"/>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10687826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lvl1pPr>
              <a:defRPr>
                <a:latin typeface="Calibri"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274642"/>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08226845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400">
                <a:solidFill>
                  <a:schemeClr val="tx1"/>
                </a:solidFill>
                <a:latin typeface="Georgia" panose="02040502050405020303" pitchFamily="18" charset="0"/>
                <a:ea typeface="ＭＳ Ｐゴシック" panose="020B0600070205080204" pitchFamily="34" charset="-128"/>
              </a:defRPr>
            </a:lvl1pPr>
            <a:lvl2pPr marL="742950" indent="-285750">
              <a:defRPr sz="1400">
                <a:solidFill>
                  <a:schemeClr val="tx1"/>
                </a:solidFill>
                <a:latin typeface="Georgia" panose="02040502050405020303" pitchFamily="18" charset="0"/>
                <a:ea typeface="ＭＳ Ｐゴシック" panose="020B0600070205080204" pitchFamily="34" charset="-128"/>
              </a:defRPr>
            </a:lvl2pPr>
            <a:lvl3pPr marL="1143000" indent="-228600">
              <a:defRPr sz="1400">
                <a:solidFill>
                  <a:schemeClr val="tx1"/>
                </a:solidFill>
                <a:latin typeface="Georgia" panose="02040502050405020303" pitchFamily="18" charset="0"/>
                <a:ea typeface="ＭＳ Ｐゴシック" panose="020B0600070205080204" pitchFamily="34" charset="-128"/>
              </a:defRPr>
            </a:lvl3pPr>
            <a:lvl4pPr marL="1600200" indent="-228600">
              <a:defRPr sz="1400">
                <a:solidFill>
                  <a:schemeClr val="tx1"/>
                </a:solidFill>
                <a:latin typeface="Georgia" panose="02040502050405020303" pitchFamily="18" charset="0"/>
                <a:ea typeface="ＭＳ Ｐゴシック" panose="020B0600070205080204" pitchFamily="34" charset="-128"/>
              </a:defRPr>
            </a:lvl4pPr>
            <a:lvl5pPr marL="2057400" indent="-228600">
              <a:defRPr sz="14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9pPr>
          </a:lstStyle>
          <a:p>
            <a:pPr marL="0" marR="0" lvl="0" indent="0" algn="ctr" defTabSz="514350" rtl="0" eaLnBrk="0" fontAlgn="base" latinLnBrk="0" hangingPunct="0">
              <a:lnSpc>
                <a:spcPct val="100000"/>
              </a:lnSpc>
              <a:spcBef>
                <a:spcPct val="0"/>
              </a:spcBef>
              <a:spcAft>
                <a:spcPct val="0"/>
              </a:spcAft>
              <a:buClrTx/>
              <a:buSzTx/>
              <a:buFontTx/>
              <a:buNone/>
              <a:tabLst/>
              <a:defRPr/>
            </a:pPr>
            <a:endParaRPr kumimoji="0" lang="en-US" altLang="en-US" sz="2475"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3" name="Rectangle 3"/>
          <p:cNvSpPr>
            <a:spLocks noGrp="1" noChangeArrowheads="1"/>
          </p:cNvSpPr>
          <p:nvPr/>
        </p:nvSpPr>
        <p:spPr bwMode="auto">
          <a:xfrm>
            <a:off x="457200" y="1600206"/>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400">
                <a:solidFill>
                  <a:schemeClr val="tx1"/>
                </a:solidFill>
                <a:latin typeface="Georgia" panose="02040502050405020303" pitchFamily="18" charset="0"/>
                <a:ea typeface="ＭＳ Ｐゴシック" panose="020B0600070205080204" pitchFamily="34" charset="-128"/>
              </a:defRPr>
            </a:lvl1pPr>
            <a:lvl2pPr marL="742950" indent="-285750">
              <a:defRPr sz="1400">
                <a:solidFill>
                  <a:schemeClr val="tx1"/>
                </a:solidFill>
                <a:latin typeface="Georgia" panose="02040502050405020303" pitchFamily="18" charset="0"/>
                <a:ea typeface="ＭＳ Ｐゴシック" panose="020B0600070205080204" pitchFamily="34" charset="-128"/>
              </a:defRPr>
            </a:lvl2pPr>
            <a:lvl3pPr marL="1143000" indent="-228600">
              <a:defRPr sz="1400">
                <a:solidFill>
                  <a:schemeClr val="tx1"/>
                </a:solidFill>
                <a:latin typeface="Georgia" panose="02040502050405020303" pitchFamily="18" charset="0"/>
                <a:ea typeface="ＭＳ Ｐゴシック" panose="020B0600070205080204" pitchFamily="34" charset="-128"/>
              </a:defRPr>
            </a:lvl3pPr>
            <a:lvl4pPr marL="1600200" indent="-228600">
              <a:defRPr sz="1400">
                <a:solidFill>
                  <a:schemeClr val="tx1"/>
                </a:solidFill>
                <a:latin typeface="Georgia" panose="02040502050405020303" pitchFamily="18" charset="0"/>
                <a:ea typeface="ＭＳ Ｐゴシック" panose="020B0600070205080204" pitchFamily="34" charset="-128"/>
              </a:defRPr>
            </a:lvl4pPr>
            <a:lvl5pPr marL="2057400" indent="-228600">
              <a:defRPr sz="14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9pPr>
          </a:lstStyle>
          <a:p>
            <a:pPr marL="192881" marR="0" lvl="0" indent="-192881" algn="l" defTabSz="514350" rtl="0" eaLnBrk="0" fontAlgn="base" latinLnBrk="0" hangingPunct="0">
              <a:lnSpc>
                <a:spcPct val="100000"/>
              </a:lnSpc>
              <a:spcBef>
                <a:spcPct val="20000"/>
              </a:spcBef>
              <a:spcAft>
                <a:spcPct val="0"/>
              </a:spcAft>
              <a:buClrTx/>
              <a:buSzTx/>
              <a:buFontTx/>
              <a:buChar char="•"/>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 xmlns:p14="http://schemas.microsoft.com/office/powerpoint/2010/main" val="17885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4"/>
            <a:ext cx="8229600" cy="4525963"/>
          </a:xfrm>
          <a:prstGeom prst="rect">
            <a:avLst/>
          </a:prstGeom>
        </p:spPr>
        <p:txBody>
          <a:bodyPr/>
          <a:lstStyle>
            <a:lvl1pPr marL="0" indent="0">
              <a:buClr>
                <a:srgbClr val="0070C0"/>
              </a:buClr>
              <a:buFont typeface="Wingdings" panose="05000000000000000000" pitchFamily="2" charset="2"/>
              <a:buNone/>
              <a:defRPr/>
            </a:lvl1pPr>
            <a:lvl2pPr marL="514350" indent="-257175">
              <a:buClr>
                <a:srgbClr val="0070C0"/>
              </a:buClr>
              <a:buFont typeface="Arial" panose="020B0604020202020204" pitchFamily="34" charset="0"/>
              <a:buChar char="•"/>
              <a:defRPr/>
            </a:lvl2pPr>
            <a:lvl3pPr marL="642938" indent="-128588">
              <a:buClr>
                <a:srgbClr val="0070C0"/>
              </a:buClr>
              <a:buSzPct val="90000"/>
              <a:buFont typeface="Courier New" panose="02070309020205020404" pitchFamily="49" charset="0"/>
              <a:buChar char="o"/>
              <a:defRPr/>
            </a:lvl3pPr>
          </a:lstStyle>
          <a:p>
            <a:pPr lvl="0"/>
            <a:r>
              <a:rPr lang="en-GB" dirty="0"/>
              <a:t>Click</a:t>
            </a:r>
          </a:p>
          <a:p>
            <a:pPr lvl="0"/>
            <a:r>
              <a:rPr lang="en-GB" dirty="0"/>
              <a:t>	</a:t>
            </a: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14" name="Title Placeholder 1"/>
          <p:cNvSpPr>
            <a:spLocks noGrp="1"/>
          </p:cNvSpPr>
          <p:nvPr>
            <p:ph type="title"/>
          </p:nvPr>
        </p:nvSpPr>
        <p:spPr>
          <a:xfrm>
            <a:off x="2057401" y="115094"/>
            <a:ext cx="6066692" cy="102790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16" name="Footer Placeholder 4"/>
          <p:cNvSpPr>
            <a:spLocks noGrp="1"/>
          </p:cNvSpPr>
          <p:nvPr>
            <p:ph type="ftr" sz="quarter" idx="3"/>
          </p:nvPr>
        </p:nvSpPr>
        <p:spPr>
          <a:xfrm>
            <a:off x="1" y="6369233"/>
            <a:ext cx="9144000" cy="491737"/>
          </a:xfrm>
          <a:prstGeom prst="rect">
            <a:avLst/>
          </a:prstGeom>
          <a:solidFill>
            <a:schemeClr val="bg1">
              <a:lumMod val="75000"/>
            </a:schemeClr>
          </a:solidFill>
          <a:ln>
            <a:noFill/>
          </a:ln>
        </p:spPr>
        <p:txBody>
          <a:bodyPr vert="horz" lIns="91440" tIns="45720" rIns="91440" bIns="45720" rtlCol="0" anchor="ctr"/>
          <a:lstStyle>
            <a:lvl1pPr algn="ctr">
              <a:defRPr sz="1600" b="1" spc="225">
                <a:solidFill>
                  <a:schemeClr val="tx2"/>
                </a:solidFill>
                <a:latin typeface="Century Gothic" panose="020B0502020202020204" pitchFamily="34" charset="0"/>
              </a:defRPr>
            </a:lvl1pPr>
          </a:lstStyle>
          <a:p>
            <a:r>
              <a:rPr lang="en-IN"/>
              <a:t>National Academy of Customs, Indirect Taxes and Narcotics (NACIN)</a:t>
            </a:r>
            <a:endParaRPr lang="en-US" dirty="0"/>
          </a:p>
        </p:txBody>
      </p:sp>
    </p:spTree>
    <p:extLst>
      <p:ext uri="{BB962C8B-B14F-4D97-AF65-F5344CB8AC3E}">
        <p14:creationId xmlns="" xmlns:p14="http://schemas.microsoft.com/office/powerpoint/2010/main" val="257778814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2250" b="1" cap="all">
                <a:latin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1125">
                <a:solidFill>
                  <a:schemeClr val="tx1">
                    <a:tint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7" name="Title Placeholder 1"/>
          <p:cNvSpPr txBox="1">
            <a:spLocks/>
          </p:cNvSpPr>
          <p:nvPr userDrawn="1"/>
        </p:nvSpPr>
        <p:spPr>
          <a:xfrm>
            <a:off x="2057401" y="115094"/>
            <a:ext cx="6066692" cy="1027906"/>
          </a:xfrm>
          <a:prstGeom prst="rect">
            <a:avLst/>
          </a:prstGeom>
        </p:spPr>
        <p:txBody>
          <a:bodyPr vert="horz" lIns="68580" tIns="34290" rIns="68580" bIns="34290" rtlCol="0" anchor="ctr">
            <a:normAutofit/>
          </a:bodyPr>
          <a:lstStyle>
            <a:lvl1pPr algn="ctr" defTabSz="685800" rtl="0" eaLnBrk="1" latinLnBrk="0" hangingPunct="1">
              <a:spcBef>
                <a:spcPct val="0"/>
              </a:spcBef>
              <a:buNone/>
              <a:defRPr sz="4000" kern="1200">
                <a:solidFill>
                  <a:schemeClr val="tx2"/>
                </a:solidFill>
                <a:latin typeface="Calibri" pitchFamily="34" charset="0"/>
                <a:ea typeface="+mj-ea"/>
                <a:cs typeface="+mj-cs"/>
              </a:defRPr>
            </a:lvl1pPr>
          </a:lstStyle>
          <a:p>
            <a:r>
              <a:rPr lang="en-US" sz="3000"/>
              <a:t>Click to edit Master title style</a:t>
            </a:r>
            <a:endParaRPr lang="en-GB" sz="3000" dirty="0"/>
          </a:p>
        </p:txBody>
      </p:sp>
    </p:spTree>
    <p:extLst>
      <p:ext uri="{BB962C8B-B14F-4D97-AF65-F5344CB8AC3E}">
        <p14:creationId xmlns="" xmlns:p14="http://schemas.microsoft.com/office/powerpoint/2010/main" val="200291769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600204"/>
            <a:ext cx="4038600" cy="4525963"/>
          </a:xfrm>
          <a:prstGeom prst="rect">
            <a:avLst/>
          </a:prstGeo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4"/>
            <a:ext cx="4038600" cy="4525963"/>
          </a:xfrm>
          <a:prstGeom prst="rect">
            <a:avLst/>
          </a:prstGeo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15789928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a:prstGeom prst="rect">
            <a:avLst/>
          </a:prstGeo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a:prstGeom prst="rect">
            <a:avLst/>
          </a:prstGeo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9" name="Slide Number Placeholder 8"/>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44504097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Date Placeholder 2"/>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5" name="Slide Number Placeholder 4"/>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93834252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4" name="Slide Number Placeholder 3"/>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4908032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125" b="1">
                <a:latin typeface="Calibri"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3575050" y="273054"/>
            <a:ext cx="5111750" cy="5853113"/>
          </a:xfrm>
          <a:prstGeom prst="rect">
            <a:avLst/>
          </a:prstGeo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3"/>
            <a:ext cx="3008313" cy="4691063"/>
          </a:xfrm>
          <a:prstGeom prst="rect">
            <a:avLst/>
          </a:prstGeo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21376324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125" b="1">
                <a:latin typeface="Calibri" pitchFamily="34" charset="0"/>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79978663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57401" y="115094"/>
            <a:ext cx="6066692" cy="102790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5" name="Footer Placeholder 4"/>
          <p:cNvSpPr>
            <a:spLocks noGrp="1"/>
          </p:cNvSpPr>
          <p:nvPr>
            <p:ph type="ftr" sz="quarter" idx="3"/>
          </p:nvPr>
        </p:nvSpPr>
        <p:spPr>
          <a:xfrm>
            <a:off x="1" y="6426558"/>
            <a:ext cx="9144000" cy="447291"/>
          </a:xfrm>
          <a:prstGeom prst="rect">
            <a:avLst/>
          </a:prstGeom>
          <a:solidFill>
            <a:schemeClr val="bg1">
              <a:lumMod val="75000"/>
            </a:schemeClr>
          </a:solidFill>
          <a:ln>
            <a:noFill/>
          </a:ln>
        </p:spPr>
        <p:txBody>
          <a:bodyPr vert="horz" lIns="91440" tIns="45720" rIns="91440" bIns="45720" rtlCol="0" anchor="ctr"/>
          <a:lstStyle>
            <a:lvl1pPr algn="ctr">
              <a:defRPr sz="1600" b="1" spc="225">
                <a:solidFill>
                  <a:schemeClr val="tx2"/>
                </a:solidFill>
                <a:latin typeface="Century Gothic" panose="020B0502020202020204" pitchFamily="34" charset="0"/>
              </a:defRPr>
            </a:lvl1pPr>
          </a:lstStyle>
          <a:p>
            <a:r>
              <a:rPr lang="en-IN"/>
              <a:t>National Academy of Customs, Indirect Taxes and Narcotics (NACIN)</a:t>
            </a:r>
            <a:endParaRPr lang="en-US" dirty="0"/>
          </a:p>
        </p:txBody>
      </p:sp>
      <p:pic>
        <p:nvPicPr>
          <p:cNvPr id="7" name="Picture 6"/>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0" y="8322"/>
            <a:ext cx="2065437" cy="1021988"/>
          </a:xfrm>
          <a:prstGeom prst="rect">
            <a:avLst/>
          </a:prstGeom>
        </p:spPr>
      </p:pic>
      <p:pic>
        <p:nvPicPr>
          <p:cNvPr id="8" name="Picture 7" descr="Image result for cbec logo"/>
          <p:cNvPicPr/>
          <p:nvPr userDrawn="1"/>
        </p:nvPicPr>
        <p:blipFill>
          <a:blip r:embed="rId15"/>
          <a:stretch>
            <a:fillRect/>
          </a:stretch>
        </p:blipFill>
        <p:spPr bwMode="auto">
          <a:xfrm>
            <a:off x="8023538" y="13712"/>
            <a:ext cx="1120463" cy="1129288"/>
          </a:xfrm>
          <a:prstGeom prst="rect">
            <a:avLst/>
          </a:prstGeom>
          <a:solidFill>
            <a:schemeClr val="accent1">
              <a:lumMod val="60000"/>
              <a:lumOff val="40000"/>
              <a:alpha val="53000"/>
            </a:schemeClr>
          </a:solidFill>
          <a:ln>
            <a:noFill/>
          </a:ln>
        </p:spPr>
      </p:pic>
    </p:spTree>
    <p:extLst>
      <p:ext uri="{BB962C8B-B14F-4D97-AF65-F5344CB8AC3E}">
        <p14:creationId xmlns="" xmlns:p14="http://schemas.microsoft.com/office/powerpoint/2010/main" val="3623863309"/>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ransition/>
  <p:hf hdr="0" dt="0"/>
  <p:txStyles>
    <p:titleStyle>
      <a:lvl1pPr algn="ctr" defTabSz="514350" rtl="0" eaLnBrk="1" latinLnBrk="0" hangingPunct="1">
        <a:spcBef>
          <a:spcPct val="0"/>
        </a:spcBef>
        <a:buNone/>
        <a:defRPr sz="3000" b="1" kern="1200">
          <a:solidFill>
            <a:schemeClr val="tx2"/>
          </a:solidFill>
          <a:latin typeface="Calibri" pitchFamily="34" charset="0"/>
          <a:ea typeface="+mj-ea"/>
          <a:cs typeface="+mj-cs"/>
        </a:defRPr>
      </a:lvl1pPr>
    </p:titleStyle>
    <p:bodyStyle>
      <a:lvl1pPr marL="192881" indent="-192881" algn="l" defTabSz="514350" rtl="0" eaLnBrk="1" latinLnBrk="0" hangingPunct="1">
        <a:spcBef>
          <a:spcPct val="20000"/>
        </a:spcBef>
        <a:buFont typeface="Arial" pitchFamily="34" charset="0"/>
        <a:buChar char="•"/>
        <a:defRPr sz="1800" kern="1200">
          <a:solidFill>
            <a:schemeClr val="tx1"/>
          </a:solidFill>
          <a:latin typeface="Calibri" pitchFamily="34" charset="0"/>
          <a:ea typeface="+mn-ea"/>
          <a:cs typeface="+mn-cs"/>
        </a:defRPr>
      </a:lvl1pPr>
      <a:lvl2pPr marL="417910" indent="-160735" algn="l" defTabSz="514350" rtl="0" eaLnBrk="1" latinLnBrk="0" hangingPunct="1">
        <a:spcBef>
          <a:spcPct val="20000"/>
        </a:spcBef>
        <a:buFont typeface="Arial" pitchFamily="34" charset="0"/>
        <a:buChar char="–"/>
        <a:defRPr sz="1575" kern="1200">
          <a:solidFill>
            <a:schemeClr val="tx1"/>
          </a:solidFill>
          <a:latin typeface="Calibri" pitchFamily="34" charset="0"/>
          <a:ea typeface="+mn-ea"/>
          <a:cs typeface="+mn-cs"/>
        </a:defRPr>
      </a:lvl2pPr>
      <a:lvl3pPr marL="642938" indent="-128588" algn="l" defTabSz="514350" rtl="0" eaLnBrk="1" latinLnBrk="0" hangingPunct="1">
        <a:spcBef>
          <a:spcPct val="20000"/>
        </a:spcBef>
        <a:buFont typeface="Arial" pitchFamily="34" charset="0"/>
        <a:buChar char="•"/>
        <a:defRPr sz="1350" kern="1200">
          <a:solidFill>
            <a:schemeClr val="tx1"/>
          </a:solidFill>
          <a:latin typeface="Calibri" pitchFamily="34" charset="0"/>
          <a:ea typeface="+mn-ea"/>
          <a:cs typeface="+mn-cs"/>
        </a:defRPr>
      </a:lvl3pPr>
      <a:lvl4pPr marL="900113" indent="-128588" algn="l" defTabSz="514350" rtl="0" eaLnBrk="1" latinLnBrk="0" hangingPunct="1">
        <a:spcBef>
          <a:spcPct val="20000"/>
        </a:spcBef>
        <a:buFont typeface="Arial" pitchFamily="34" charset="0"/>
        <a:buChar char="–"/>
        <a:defRPr sz="1125" kern="1200">
          <a:solidFill>
            <a:schemeClr val="tx1"/>
          </a:solidFill>
          <a:latin typeface="Calibri" pitchFamily="34" charset="0"/>
          <a:ea typeface="+mn-ea"/>
          <a:cs typeface="+mn-cs"/>
        </a:defRPr>
      </a:lvl4pPr>
      <a:lvl5pPr marL="1157288" indent="-128588" algn="l" defTabSz="514350" rtl="0" eaLnBrk="1" latinLnBrk="0" hangingPunct="1">
        <a:spcBef>
          <a:spcPct val="20000"/>
        </a:spcBef>
        <a:buFont typeface="Arial" pitchFamily="34" charset="0"/>
        <a:buChar char="»"/>
        <a:defRPr sz="1125" kern="1200">
          <a:solidFill>
            <a:schemeClr val="tx1"/>
          </a:solidFill>
          <a:latin typeface="Calibri" pitchFamily="34" charset="0"/>
          <a:ea typeface="+mn-ea"/>
          <a:cs typeface="+mn-cs"/>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cbec-gst.gov.in/pdf/central-tax/Noftn-25-2017-English.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cbec.gov.in/resources/htdocs-cbec/gst/Ntfn%2028_2017E.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cbec.gov.in/resources/htdocs-cbec/gst/Circular%207_7_2017.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cbec.gov.in/resources/htdocs-cbec/gst/circularno-6-gst.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cbec-gst.gov.in/cbec-mitra.html" TargetMode="External"/><Relationship Id="rId2" Type="http://schemas.openxmlformats.org/officeDocument/2006/relationships/hyperlink" Target="https://cbec-gst.gov.in/" TargetMode="External"/><Relationship Id="rId1" Type="http://schemas.openxmlformats.org/officeDocument/2006/relationships/slideLayout" Target="../slideLayouts/slideLayout2.xml"/><Relationship Id="rId5" Type="http://schemas.openxmlformats.org/officeDocument/2006/relationships/hyperlink" Target="mailto:helpdesk@gst.gov.in" TargetMode="External"/><Relationship Id="rId4" Type="http://schemas.openxmlformats.org/officeDocument/2006/relationships/hyperlink" Target="mailto:cbecmitra.helpdesk@icegate.gov.i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twitter.com/askGSTech" TargetMode="External"/><Relationship Id="rId2" Type="http://schemas.openxmlformats.org/officeDocument/2006/relationships/hyperlink" Target="https://twitter.com/askGST_GoI" TargetMode="External"/><Relationship Id="rId1" Type="http://schemas.openxmlformats.org/officeDocument/2006/relationships/slideLayout" Target="../slideLayouts/slideLayout2.xml"/><Relationship Id="rId4" Type="http://schemas.openxmlformats.org/officeDocument/2006/relationships/hyperlink" Target="https://twitter.com/GSTNACIN"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cbec.gov.in/resources/htdocs-cbec/gst/Ntfn%2027_2017.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IN" dirty="0">
                <a:solidFill>
                  <a:prstClr val="black">
                    <a:tint val="75000"/>
                  </a:prstClr>
                </a:solidFill>
              </a:rPr>
              <a:t>National Academy of Customs, Indirect Taxes and Narcotics (NACIN)</a:t>
            </a:r>
            <a:endParaRPr lang="en-US" dirty="0">
              <a:solidFill>
                <a:prstClr val="black">
                  <a:tint val="75000"/>
                </a:prstClr>
              </a:solidFill>
            </a:endParaRPr>
          </a:p>
        </p:txBody>
      </p:sp>
      <p:sp>
        <p:nvSpPr>
          <p:cNvPr id="6" name="Title 5"/>
          <p:cNvSpPr>
            <a:spLocks noGrp="1"/>
          </p:cNvSpPr>
          <p:nvPr>
            <p:ph type="ctrTitle"/>
          </p:nvPr>
        </p:nvSpPr>
        <p:spPr>
          <a:xfrm>
            <a:off x="762000" y="1579419"/>
            <a:ext cx="7772400" cy="2154412"/>
          </a:xfrm>
        </p:spPr>
        <p:txBody>
          <a:bodyPr>
            <a:noAutofit/>
          </a:bodyPr>
          <a:lstStyle/>
          <a:p>
            <a:pPr algn="ctr"/>
            <a:r>
              <a:rPr lang="en-IN" sz="4950" dirty="0">
                <a:cs typeface="Calibri" panose="020F0502020204030204" pitchFamily="34" charset="0"/>
              </a:rPr>
              <a:t>GST Update </a:t>
            </a:r>
            <a:br>
              <a:rPr lang="en-IN" sz="4950" dirty="0">
                <a:cs typeface="Calibri" panose="020F0502020204030204" pitchFamily="34" charset="0"/>
              </a:rPr>
            </a:br>
            <a:endParaRPr lang="en-IN" sz="2800" b="0" dirty="0">
              <a:cs typeface="Calibri" panose="020F0502020204030204" pitchFamily="34" charset="0"/>
            </a:endParaRPr>
          </a:p>
        </p:txBody>
      </p:sp>
      <p:sp>
        <p:nvSpPr>
          <p:cNvPr id="7" name="Subtitle 6"/>
          <p:cNvSpPr>
            <a:spLocks noGrp="1"/>
          </p:cNvSpPr>
          <p:nvPr>
            <p:ph type="subTitle" idx="1"/>
          </p:nvPr>
        </p:nvSpPr>
        <p:spPr>
          <a:xfrm>
            <a:off x="1838960" y="3398520"/>
            <a:ext cx="5760720" cy="1203960"/>
          </a:xfrm>
          <a:prstGeom prst="rect">
            <a:avLst/>
          </a:prstGeom>
        </p:spPr>
        <p:txBody>
          <a:bodyPr>
            <a:normAutofit fontScale="85000" lnSpcReduction="20000"/>
          </a:bodyPr>
          <a:lstStyle/>
          <a:p>
            <a:endParaRPr lang="en-IN" sz="3200" dirty="0">
              <a:cs typeface="Calibri" panose="020F0502020204030204" pitchFamily="34" charset="0"/>
            </a:endParaRPr>
          </a:p>
          <a:p>
            <a:pPr algn="ctr"/>
            <a:r>
              <a:rPr lang="en-IN" sz="2800" dirty="0">
                <a:cs typeface="Calibri" panose="020F0502020204030204" pitchFamily="34" charset="0"/>
              </a:rPr>
              <a:t>Weekly Update </a:t>
            </a:r>
          </a:p>
          <a:p>
            <a:pPr algn="ctr"/>
            <a:r>
              <a:rPr lang="en-IN" sz="2800" dirty="0" smtClean="0">
                <a:cs typeface="Calibri" panose="020F0502020204030204" pitchFamily="34" charset="0"/>
              </a:rPr>
              <a:t>02.09.2017 </a:t>
            </a:r>
            <a:endParaRPr lang="en-IN" sz="2800" dirty="0">
              <a:solidFill>
                <a:schemeClr val="tx1"/>
              </a:solidFill>
              <a:cs typeface="Calibri" panose="020F0502020204030204" pitchFamily="34" charset="0"/>
            </a:endParaRPr>
          </a:p>
        </p:txBody>
      </p:sp>
      <p:sp>
        <p:nvSpPr>
          <p:cNvPr id="5" name="Slide Number Placeholder 4"/>
          <p:cNvSpPr>
            <a:spLocks noGrp="1"/>
          </p:cNvSpPr>
          <p:nvPr>
            <p:ph type="sldNum" sz="quarter" idx="4294967295"/>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 xmlns:p14="http://schemas.microsoft.com/office/powerpoint/2010/main" val="3667408956"/>
      </p:ext>
    </p:extLst>
  </p:cSld>
  <p:clrMapOvr>
    <a:masterClrMapping/>
  </p:clrMapOvr>
  <p:transition>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smtClean="0"/>
              <a:t>Up to </a:t>
            </a:r>
            <a:r>
              <a:rPr lang="en-IN" sz="2400" dirty="0"/>
              <a:t>100 km </a:t>
            </a:r>
            <a:endParaRPr lang="en-IN" sz="2400" dirty="0" smtClean="0"/>
          </a:p>
          <a:p>
            <a:pPr marL="800100" lvl="1" indent="-285750">
              <a:buFont typeface="Wingdings" pitchFamily="2" charset="2"/>
              <a:buChar char="Ø"/>
            </a:pPr>
            <a:r>
              <a:rPr lang="en-IN" sz="2400" dirty="0" smtClean="0"/>
              <a:t> One </a:t>
            </a:r>
            <a:r>
              <a:rPr lang="en-IN" sz="2400" dirty="0"/>
              <a:t>day </a:t>
            </a:r>
            <a:endParaRPr lang="en-IN" sz="2400" dirty="0" smtClean="0"/>
          </a:p>
          <a:p>
            <a:pPr marL="285750" indent="-285750">
              <a:buFont typeface="Arial" panose="020B0604020202020204" pitchFamily="34" charset="0"/>
              <a:buChar char="•"/>
            </a:pPr>
            <a:r>
              <a:rPr lang="en-IN" sz="2400" dirty="0" smtClean="0"/>
              <a:t>For </a:t>
            </a:r>
            <a:r>
              <a:rPr lang="en-IN" sz="2400" dirty="0"/>
              <a:t>every 100 km or part thereof thereafter </a:t>
            </a:r>
            <a:endParaRPr lang="en-IN" sz="2400" dirty="0" smtClean="0"/>
          </a:p>
          <a:p>
            <a:pPr marL="800100" lvl="1" indent="-285750">
              <a:buFont typeface="Wingdings" pitchFamily="2" charset="2"/>
              <a:buChar char="Ø"/>
            </a:pPr>
            <a:r>
              <a:rPr lang="en-IN" sz="2400" dirty="0" smtClean="0"/>
              <a:t> One </a:t>
            </a:r>
            <a:r>
              <a:rPr lang="en-IN" sz="2400" dirty="0"/>
              <a:t>additional </a:t>
            </a:r>
            <a:r>
              <a:rPr lang="en-IN" sz="2400" dirty="0" smtClean="0"/>
              <a:t>day</a:t>
            </a:r>
          </a:p>
          <a:p>
            <a:pPr marL="285750" indent="-285750" algn="just">
              <a:buFont typeface="Arial" panose="020B0604020202020204" pitchFamily="34" charset="0"/>
              <a:buChar char="•"/>
            </a:pPr>
            <a:r>
              <a:rPr lang="en-IN" sz="2400" dirty="0" smtClean="0"/>
              <a:t>Period </a:t>
            </a:r>
            <a:r>
              <a:rPr lang="en-IN" sz="2400" dirty="0"/>
              <a:t>of validity shall be counted from the time at which the e-way bill has been generated and each day shall be counted as twenty-four hours.</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10</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Validity of E-way Bill</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28760952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b="0" dirty="0"/>
              <a:t>Validity of e way Bill </a:t>
            </a:r>
            <a:r>
              <a:rPr lang="en-IN" sz="2800" b="0" dirty="0"/>
              <a:t>( </a:t>
            </a:r>
            <a:r>
              <a:rPr lang="en-IN" sz="2800" b="0" dirty="0" err="1"/>
              <a:t>Contd</a:t>
            </a:r>
            <a:r>
              <a:rPr lang="en-IN" sz="3200" dirty="0"/>
              <a:t>)</a:t>
            </a:r>
          </a:p>
        </p:txBody>
      </p:sp>
      <p:sp>
        <p:nvSpPr>
          <p:cNvPr id="3" name="Content Placeholder 2"/>
          <p:cNvSpPr>
            <a:spLocks noGrp="1"/>
          </p:cNvSpPr>
          <p:nvPr>
            <p:ph idx="1"/>
          </p:nvPr>
        </p:nvSpPr>
        <p:spPr/>
        <p:txBody>
          <a:bodyPr>
            <a:normAutofit/>
          </a:bodyPr>
          <a:lstStyle/>
          <a:p>
            <a:r>
              <a:rPr lang="en-IN" sz="2400" dirty="0"/>
              <a:t>Validity Extension?</a:t>
            </a:r>
          </a:p>
          <a:p>
            <a:pPr lvl="1">
              <a:buFont typeface="Wingdings" panose="05000000000000000000" pitchFamily="2" charset="2"/>
              <a:buChar char="Ø"/>
            </a:pPr>
            <a:r>
              <a:rPr lang="en-IN" sz="2400" dirty="0"/>
              <a:t>By </a:t>
            </a:r>
            <a:r>
              <a:rPr lang="en-IN" sz="2400" dirty="0" smtClean="0"/>
              <a:t>Commissioner?</a:t>
            </a:r>
            <a:endParaRPr lang="en-IN" sz="2400" dirty="0"/>
          </a:p>
          <a:p>
            <a:pPr lvl="1">
              <a:buFont typeface="Wingdings" panose="05000000000000000000" pitchFamily="2" charset="2"/>
              <a:buChar char="Ø"/>
            </a:pPr>
            <a:r>
              <a:rPr lang="en-IN" sz="2400" dirty="0"/>
              <a:t>Not individual consignment but for categories of goods by way of notification</a:t>
            </a:r>
          </a:p>
          <a:p>
            <a:endParaRPr lang="en-IN" sz="2400" dirty="0" smtClean="0"/>
          </a:p>
          <a:p>
            <a:pPr marL="342900" indent="-342900">
              <a:buFont typeface="Arial" panose="020B0604020202020204" pitchFamily="34" charset="0"/>
              <a:buChar char="•"/>
            </a:pPr>
            <a:r>
              <a:rPr lang="en-IN" sz="2400" dirty="0" smtClean="0"/>
              <a:t>If under </a:t>
            </a:r>
            <a:r>
              <a:rPr lang="en-IN" sz="2400" dirty="0"/>
              <a:t>circumstances of an exceptional nature, the goods cannot be transported within the validity period of the e-way bill, </a:t>
            </a:r>
            <a:endParaRPr lang="en-IN" sz="2400" dirty="0" smtClean="0"/>
          </a:p>
          <a:p>
            <a:pPr marL="857250" lvl="1" indent="-342900"/>
            <a:r>
              <a:rPr lang="en-IN" sz="2400" dirty="0" smtClean="0"/>
              <a:t>the </a:t>
            </a:r>
            <a:r>
              <a:rPr lang="en-IN" sz="2400" dirty="0"/>
              <a:t>transporter may generate another e-way bill after updating the details in Part B of FORM GST EWB-01.</a:t>
            </a:r>
            <a:r>
              <a:rPr lang="en-IN" sz="2400" dirty="0" smtClean="0"/>
              <a:t> </a:t>
            </a:r>
            <a:endParaRPr lang="en-IN"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23775054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Acceptance by recipient</a:t>
            </a:r>
          </a:p>
        </p:txBody>
      </p:sp>
      <p:sp>
        <p:nvSpPr>
          <p:cNvPr id="3" name="Content Placeholder 2"/>
          <p:cNvSpPr>
            <a:spLocks noGrp="1"/>
          </p:cNvSpPr>
          <p:nvPr>
            <p:ph idx="1"/>
          </p:nvPr>
        </p:nvSpPr>
        <p:spPr/>
        <p:txBody>
          <a:bodyPr/>
          <a:lstStyle/>
          <a:p>
            <a:pPr indent="347663" algn="just">
              <a:buFont typeface="Arial" pitchFamily="34" charset="0"/>
              <a:buChar char="•"/>
            </a:pPr>
            <a:r>
              <a:rPr lang="en-IN" sz="2400" dirty="0" smtClean="0"/>
              <a:t>  The </a:t>
            </a:r>
            <a:r>
              <a:rPr lang="en-IN" sz="2400" dirty="0"/>
              <a:t>details of e-way bill generated shall be made available to the recipient, if registered, on the common portal, who shall </a:t>
            </a:r>
            <a:r>
              <a:rPr lang="en-IN" sz="2400" u="sng" dirty="0"/>
              <a:t>communicate his acceptance or rejection </a:t>
            </a:r>
            <a:r>
              <a:rPr lang="en-IN" sz="2400" dirty="0"/>
              <a:t>of the consignment covered by the e-way bill. </a:t>
            </a:r>
          </a:p>
          <a:p>
            <a:pPr indent="347663" algn="just">
              <a:buFont typeface="Arial" pitchFamily="34" charset="0"/>
              <a:buChar char="•"/>
            </a:pPr>
            <a:r>
              <a:rPr lang="en-IN" sz="2400" dirty="0" smtClean="0"/>
              <a:t>Non-communication of acceptance </a:t>
            </a:r>
            <a:r>
              <a:rPr lang="en-IN" sz="2400" dirty="0"/>
              <a:t>or otherwise </a:t>
            </a:r>
            <a:endParaRPr lang="en-IN" sz="2400" dirty="0" smtClean="0"/>
          </a:p>
          <a:p>
            <a:pPr lvl="1" algn="just">
              <a:buFont typeface="Wingdings" panose="05000000000000000000" pitchFamily="2" charset="2"/>
              <a:buChar char="Ø"/>
            </a:pPr>
            <a:r>
              <a:rPr lang="en-IN" sz="2400" dirty="0" smtClean="0"/>
              <a:t>within </a:t>
            </a:r>
            <a:r>
              <a:rPr lang="en-IN" sz="2400" dirty="0"/>
              <a:t>72 </a:t>
            </a:r>
            <a:r>
              <a:rPr lang="en-IN" sz="2400" dirty="0" smtClean="0"/>
              <a:t>hours shall be treated as deemed </a:t>
            </a:r>
            <a:r>
              <a:rPr lang="en-IN" sz="2400" dirty="0"/>
              <a:t>acceptance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9466499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a:t>Documents to be carried with conveyance</a:t>
            </a:r>
          </a:p>
        </p:txBody>
      </p:sp>
      <p:sp>
        <p:nvSpPr>
          <p:cNvPr id="3" name="Content Placeholder 2"/>
          <p:cNvSpPr>
            <a:spLocks noGrp="1"/>
          </p:cNvSpPr>
          <p:nvPr>
            <p:ph idx="1"/>
          </p:nvPr>
        </p:nvSpPr>
        <p:spPr>
          <a:xfrm>
            <a:off x="457199" y="1600204"/>
            <a:ext cx="8339559" cy="4525963"/>
          </a:xfrm>
        </p:spPr>
        <p:txBody>
          <a:bodyPr>
            <a:normAutofit/>
          </a:bodyPr>
          <a:lstStyle/>
          <a:p>
            <a:pPr indent="347663">
              <a:buFont typeface="Arial" pitchFamily="34" charset="0"/>
              <a:buChar char="•"/>
            </a:pPr>
            <a:r>
              <a:rPr lang="en-IN" sz="2400" dirty="0"/>
              <a:t> Invoice or bill of supply or delivery challan, as the case may be</a:t>
            </a:r>
          </a:p>
          <a:p>
            <a:pPr lvl="1">
              <a:buFont typeface="Wingdings" panose="05000000000000000000" pitchFamily="2" charset="2"/>
              <a:buChar char="Ø"/>
            </a:pPr>
            <a:r>
              <a:rPr lang="en-IN" sz="2400" dirty="0"/>
              <a:t>Or Invoice reference number generated on portal</a:t>
            </a:r>
          </a:p>
          <a:p>
            <a:pPr indent="347663" algn="just">
              <a:buFont typeface="Arial" pitchFamily="34" charset="0"/>
              <a:buChar char="•"/>
            </a:pPr>
            <a:r>
              <a:rPr lang="en-IN" sz="2400" dirty="0"/>
              <a:t>A copy of the e-way bill or the e-way bill number, either physically or mapped to a Radio Frequency Identification Device (RFID) embedded on to the conveyance in such manner as may be notified by the Commissioner</a:t>
            </a:r>
          </a:p>
          <a:p>
            <a:pPr lvl="1" algn="just">
              <a:buFont typeface="Wingdings" panose="05000000000000000000" pitchFamily="2" charset="2"/>
              <a:buChar char="Ø"/>
            </a:pPr>
            <a:r>
              <a:rPr lang="en-IN" sz="2400" dirty="0" smtClean="0"/>
              <a:t> RFID </a:t>
            </a:r>
            <a:r>
              <a:rPr lang="en-IN" sz="2400" dirty="0"/>
              <a:t>mapping may be made compulsory for class of transporters ( </a:t>
            </a:r>
            <a:r>
              <a:rPr lang="en-IN" sz="2400" dirty="0" err="1"/>
              <a:t>Notn</a:t>
            </a:r>
            <a:r>
              <a:rPr lang="en-IN" sz="2400" dirty="0"/>
              <a:t> by Commissioner)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37439657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Interception &amp; Verification</a:t>
            </a:r>
          </a:p>
        </p:txBody>
      </p:sp>
      <p:sp>
        <p:nvSpPr>
          <p:cNvPr id="3" name="Content Placeholder 2"/>
          <p:cNvSpPr>
            <a:spLocks noGrp="1"/>
          </p:cNvSpPr>
          <p:nvPr>
            <p:ph idx="1"/>
          </p:nvPr>
        </p:nvSpPr>
        <p:spPr/>
        <p:txBody>
          <a:bodyPr>
            <a:normAutofit/>
          </a:bodyPr>
          <a:lstStyle/>
          <a:p>
            <a:pPr indent="347663">
              <a:buFont typeface="Arial" pitchFamily="34" charset="0"/>
              <a:buChar char="•"/>
            </a:pPr>
            <a:r>
              <a:rPr lang="en-IN" sz="2400" dirty="0"/>
              <a:t>RFID readers to be installed at places meant for </a:t>
            </a:r>
            <a:r>
              <a:rPr lang="en-IN" sz="2400" dirty="0" smtClean="0"/>
              <a:t>verification.</a:t>
            </a:r>
          </a:p>
          <a:p>
            <a:pPr indent="347663">
              <a:buFont typeface="Arial" pitchFamily="34" charset="0"/>
              <a:buChar char="•"/>
            </a:pPr>
            <a:r>
              <a:rPr lang="en-IN" sz="2400" dirty="0" smtClean="0"/>
              <a:t>Physical </a:t>
            </a:r>
            <a:r>
              <a:rPr lang="en-IN" sz="2400" dirty="0"/>
              <a:t>verification to be by authorised proper </a:t>
            </a:r>
            <a:r>
              <a:rPr lang="en-IN" sz="2400" dirty="0" smtClean="0"/>
              <a:t>officer.</a:t>
            </a:r>
          </a:p>
          <a:p>
            <a:pPr marL="347663" indent="-347663">
              <a:buFont typeface="Arial" pitchFamily="34" charset="0"/>
              <a:buChar char="•"/>
            </a:pPr>
            <a:r>
              <a:rPr lang="en-IN" sz="2400" dirty="0" smtClean="0"/>
              <a:t>On </a:t>
            </a:r>
            <a:r>
              <a:rPr lang="en-IN" sz="2400" dirty="0"/>
              <a:t>receipt of specific information of evasion of tax, physical verification of a specific conveyance ….. after obtaining necessary approval of the Commissioner or an officer authorized by him in this behalf</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38702718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b="0" dirty="0"/>
              <a:t>Inspection &amp; Verification of goods</a:t>
            </a:r>
            <a:endParaRPr lang="en-IN" b="0" dirty="0"/>
          </a:p>
        </p:txBody>
      </p:sp>
      <p:sp>
        <p:nvSpPr>
          <p:cNvPr id="3" name="Content Placeholder 2"/>
          <p:cNvSpPr>
            <a:spLocks noGrp="1"/>
          </p:cNvSpPr>
          <p:nvPr>
            <p:ph idx="1"/>
          </p:nvPr>
        </p:nvSpPr>
        <p:spPr/>
        <p:txBody>
          <a:bodyPr>
            <a:normAutofit/>
          </a:bodyPr>
          <a:lstStyle/>
          <a:p>
            <a:pPr marL="347663" indent="-347663">
              <a:buFont typeface="Arial" pitchFamily="34" charset="0"/>
              <a:buChar char="•"/>
            </a:pPr>
            <a:r>
              <a:rPr lang="en-IN" sz="2400" dirty="0" smtClean="0"/>
              <a:t> A </a:t>
            </a:r>
            <a:r>
              <a:rPr lang="en-IN" sz="2400" dirty="0"/>
              <a:t>summary </a:t>
            </a:r>
            <a:r>
              <a:rPr lang="en-IN" sz="2400" dirty="0" smtClean="0"/>
              <a:t>verification report </a:t>
            </a:r>
            <a:r>
              <a:rPr lang="en-IN" sz="2400" dirty="0"/>
              <a:t>of every inspection of goods in transit </a:t>
            </a:r>
          </a:p>
          <a:p>
            <a:pPr lvl="1">
              <a:buFont typeface="Wingdings" panose="05000000000000000000" pitchFamily="2" charset="2"/>
              <a:buChar char="Ø"/>
            </a:pPr>
            <a:r>
              <a:rPr lang="en-IN" sz="2400" u="sng" dirty="0"/>
              <a:t>with in 24 hours </a:t>
            </a:r>
            <a:r>
              <a:rPr lang="en-IN" sz="2400" dirty="0"/>
              <a:t>(Part A of FORM GST </a:t>
            </a:r>
            <a:r>
              <a:rPr lang="en-IN" sz="2400" dirty="0" smtClean="0"/>
              <a:t>EWB </a:t>
            </a:r>
            <a:r>
              <a:rPr lang="en-IN" sz="2400" dirty="0"/>
              <a:t>- 03 </a:t>
            </a:r>
            <a:r>
              <a:rPr lang="en-IN" sz="2400" dirty="0" smtClean="0"/>
              <a:t>) and</a:t>
            </a:r>
            <a:endParaRPr lang="en-IN" sz="2400" dirty="0"/>
          </a:p>
          <a:p>
            <a:pPr indent="347663">
              <a:buFont typeface="Arial" pitchFamily="34" charset="0"/>
              <a:buChar char="•"/>
            </a:pPr>
            <a:r>
              <a:rPr lang="en-IN" sz="2400" dirty="0"/>
              <a:t>Final report </a:t>
            </a:r>
          </a:p>
          <a:p>
            <a:pPr lvl="1">
              <a:buFont typeface="Wingdings" panose="05000000000000000000" pitchFamily="2" charset="2"/>
              <a:buChar char="Ø"/>
            </a:pPr>
            <a:r>
              <a:rPr lang="en-IN" sz="2400" u="sng" dirty="0"/>
              <a:t>With in three days</a:t>
            </a:r>
            <a:r>
              <a:rPr lang="en-IN" sz="2400" dirty="0"/>
              <a:t> of the inspection(Part B of FORM GST </a:t>
            </a:r>
            <a:r>
              <a:rPr lang="en-IN" sz="2400" dirty="0" smtClean="0"/>
              <a:t>EWB </a:t>
            </a:r>
            <a:r>
              <a:rPr lang="en-IN" sz="2400" dirty="0"/>
              <a:t>- 03 _</a:t>
            </a:r>
          </a:p>
          <a:p>
            <a:pPr indent="347663">
              <a:buFont typeface="Arial" pitchFamily="34" charset="0"/>
              <a:buChar char="•"/>
            </a:pPr>
            <a:r>
              <a:rPr lang="en-IN" sz="2400" dirty="0" smtClean="0"/>
              <a:t> Once </a:t>
            </a:r>
            <a:r>
              <a:rPr lang="en-IN" sz="2400" dirty="0"/>
              <a:t>physical verification done, </a:t>
            </a:r>
            <a:endParaRPr lang="en-IN" sz="2400" dirty="0" smtClean="0"/>
          </a:p>
          <a:p>
            <a:pPr lvl="1">
              <a:buFont typeface="Wingdings" panose="05000000000000000000" pitchFamily="2" charset="2"/>
              <a:buChar char="Ø"/>
            </a:pPr>
            <a:r>
              <a:rPr lang="en-IN" sz="2400" dirty="0" smtClean="0"/>
              <a:t>NO </a:t>
            </a:r>
            <a:r>
              <a:rPr lang="en-IN" sz="2400" dirty="0"/>
              <a:t>further verification in the state</a:t>
            </a:r>
          </a:p>
          <a:p>
            <a:pPr lvl="1">
              <a:buFont typeface="Wingdings" panose="05000000000000000000" pitchFamily="2" charset="2"/>
              <a:buChar char="Ø"/>
            </a:pPr>
            <a:r>
              <a:rPr lang="en-IN" sz="2400" dirty="0"/>
              <a:t>Unless specific information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5339097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b="0" dirty="0"/>
              <a:t>What if delay due to inspection?</a:t>
            </a:r>
            <a:endParaRPr lang="en-IN" b="0" dirty="0"/>
          </a:p>
        </p:txBody>
      </p:sp>
      <p:sp>
        <p:nvSpPr>
          <p:cNvPr id="3" name="Content Placeholder 2"/>
          <p:cNvSpPr>
            <a:spLocks noGrp="1"/>
          </p:cNvSpPr>
          <p:nvPr>
            <p:ph idx="1"/>
          </p:nvPr>
        </p:nvSpPr>
        <p:spPr/>
        <p:txBody>
          <a:bodyPr/>
          <a:lstStyle/>
          <a:p>
            <a:pPr marL="347663" indent="-347663">
              <a:buFont typeface="Arial" pitchFamily="34" charset="0"/>
              <a:buChar char="•"/>
            </a:pPr>
            <a:r>
              <a:rPr lang="en-IN" sz="2400" dirty="0" smtClean="0"/>
              <a:t> Facility </a:t>
            </a:r>
            <a:r>
              <a:rPr lang="en-IN" sz="2400" dirty="0"/>
              <a:t>for uploading information regarding detention of vehicle </a:t>
            </a:r>
            <a:r>
              <a:rPr lang="en-IN" sz="2400" dirty="0" smtClean="0"/>
              <a:t>- where </a:t>
            </a:r>
            <a:r>
              <a:rPr lang="en-IN" sz="2400" dirty="0"/>
              <a:t>a vehicle has been intercepted and detained for a </a:t>
            </a:r>
            <a:r>
              <a:rPr lang="en-IN" sz="2400" u="sng" dirty="0"/>
              <a:t>period exceeding thirty minutes</a:t>
            </a:r>
            <a:r>
              <a:rPr lang="en-IN" sz="2400" dirty="0"/>
              <a:t>, </a:t>
            </a:r>
            <a:endParaRPr lang="en-IN" sz="2400" dirty="0" smtClean="0"/>
          </a:p>
          <a:p>
            <a:endParaRPr lang="en-IN" sz="2400" dirty="0"/>
          </a:p>
          <a:p>
            <a:pPr marL="347663" indent="-347663" algn="just">
              <a:buFont typeface="Arial" pitchFamily="34" charset="0"/>
              <a:buChar char="•"/>
            </a:pPr>
            <a:r>
              <a:rPr lang="en-IN" sz="2400" dirty="0" smtClean="0"/>
              <a:t> The </a:t>
            </a:r>
            <a:r>
              <a:rPr lang="en-IN" sz="2400" dirty="0"/>
              <a:t>transporter may upload the said information in FORM GST </a:t>
            </a:r>
            <a:r>
              <a:rPr lang="en-IN" sz="2400" dirty="0" smtClean="0"/>
              <a:t>EWB- </a:t>
            </a:r>
            <a:r>
              <a:rPr lang="en-IN" sz="2400" dirty="0"/>
              <a:t>04  on the common portal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8864721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IN" sz="4000" dirty="0" smtClean="0"/>
          </a:p>
          <a:p>
            <a:pPr algn="ctr"/>
            <a:endParaRPr lang="en-IN" sz="4000" dirty="0"/>
          </a:p>
          <a:p>
            <a:pPr algn="ctr"/>
            <a:r>
              <a:rPr lang="en-IN" sz="4000" dirty="0" smtClean="0"/>
              <a:t>Returns</a:t>
            </a:r>
            <a:endParaRPr lang="en-IN" sz="40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17</a:t>
            </a:fld>
            <a:endParaRPr lang="en-US">
              <a:solidFill>
                <a:prstClr val="black">
                  <a:tint val="75000"/>
                </a:prstClr>
              </a:solidFill>
            </a:endParaRPr>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43076969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 xmlns:p14="http://schemas.microsoft.com/office/powerpoint/2010/main" val="3421026137"/>
              </p:ext>
            </p:extLst>
          </p:nvPr>
        </p:nvGraphicFramePr>
        <p:xfrm>
          <a:off x="332509" y="2022764"/>
          <a:ext cx="8548254" cy="4222297"/>
        </p:xfrm>
        <a:graphic>
          <a:graphicData uri="http://schemas.openxmlformats.org/drawingml/2006/table">
            <a:tbl>
              <a:tblPr firstRow="1" bandRow="1">
                <a:tableStyleId>{5C22544A-7EE6-4342-B048-85BDC9FD1C3A}</a:tableStyleId>
              </a:tblPr>
              <a:tblGrid>
                <a:gridCol w="2849418">
                  <a:extLst>
                    <a:ext uri="{9D8B030D-6E8A-4147-A177-3AD203B41FA5}">
                      <a16:colId xmlns="" xmlns:a16="http://schemas.microsoft.com/office/drawing/2014/main" val="1651455247"/>
                    </a:ext>
                  </a:extLst>
                </a:gridCol>
                <a:gridCol w="2849418">
                  <a:extLst>
                    <a:ext uri="{9D8B030D-6E8A-4147-A177-3AD203B41FA5}">
                      <a16:colId xmlns="" xmlns:a16="http://schemas.microsoft.com/office/drawing/2014/main" val="1322557706"/>
                    </a:ext>
                  </a:extLst>
                </a:gridCol>
                <a:gridCol w="2849418">
                  <a:extLst>
                    <a:ext uri="{9D8B030D-6E8A-4147-A177-3AD203B41FA5}">
                      <a16:colId xmlns="" xmlns:a16="http://schemas.microsoft.com/office/drawing/2014/main" val="1866876830"/>
                    </a:ext>
                  </a:extLst>
                </a:gridCol>
              </a:tblGrid>
              <a:tr h="2081983">
                <a:tc>
                  <a:txBody>
                    <a:bodyPr/>
                    <a:lstStyle/>
                    <a:p>
                      <a:r>
                        <a:rPr lang="en-IN" sz="2400" dirty="0"/>
                        <a:t>Sl. No. </a:t>
                      </a:r>
                    </a:p>
                  </a:txBody>
                  <a:tcPr/>
                </a:tc>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lang="en-IN" sz="2400" dirty="0"/>
                        <a:t>Month </a:t>
                      </a:r>
                    </a:p>
                  </a:txBody>
                  <a:tcPr/>
                </a:tc>
                <a:tc>
                  <a:txBody>
                    <a:bodyPr/>
                    <a:lstStyle/>
                    <a:p>
                      <a:r>
                        <a:rPr lang="en-IN" sz="2400" dirty="0"/>
                        <a:t>Time period for filing of details of outward supplies in FORM </a:t>
                      </a:r>
                      <a:r>
                        <a:rPr lang="en-IN" sz="2400" dirty="0" smtClean="0"/>
                        <a:t>GSTR-6 </a:t>
                      </a:r>
                      <a:endParaRPr lang="en-IN" sz="2400" dirty="0"/>
                    </a:p>
                  </a:txBody>
                  <a:tcPr/>
                </a:tc>
                <a:extLst>
                  <a:ext uri="{0D108BD9-81ED-4DB2-BD59-A6C34878D82A}">
                    <a16:rowId xmlns="" xmlns:a16="http://schemas.microsoft.com/office/drawing/2014/main" val="1585573506"/>
                  </a:ext>
                </a:extLst>
              </a:tr>
              <a:tr h="894357">
                <a:tc>
                  <a:txBody>
                    <a:bodyPr/>
                    <a:lstStyle/>
                    <a:p>
                      <a:r>
                        <a:rPr lang="en-IN" sz="2400" dirty="0"/>
                        <a:t>1</a:t>
                      </a:r>
                    </a:p>
                  </a:txBody>
                  <a:tcPr/>
                </a:tc>
                <a:tc>
                  <a:txBody>
                    <a:bodyPr/>
                    <a:lstStyle/>
                    <a:p>
                      <a:r>
                        <a:rPr lang="en-IN" sz="2400" dirty="0"/>
                        <a:t>July, 2017</a:t>
                      </a:r>
                    </a:p>
                  </a:txBody>
                  <a:tcPr/>
                </a:tc>
                <a:tc>
                  <a:txBody>
                    <a:bodyPr/>
                    <a:lstStyle/>
                    <a:p>
                      <a:r>
                        <a:rPr lang="en-IN" sz="2400" dirty="0" smtClean="0"/>
                        <a:t>8</a:t>
                      </a:r>
                      <a:r>
                        <a:rPr lang="en-IN" sz="2400" baseline="30000" dirty="0" smtClean="0"/>
                        <a:t>th</a:t>
                      </a:r>
                      <a:r>
                        <a:rPr lang="en-IN" sz="2400" dirty="0" smtClean="0"/>
                        <a:t> September</a:t>
                      </a:r>
                      <a:r>
                        <a:rPr lang="en-IN" sz="2400" dirty="0"/>
                        <a:t>, 2017</a:t>
                      </a:r>
                    </a:p>
                  </a:txBody>
                  <a:tcPr/>
                </a:tc>
                <a:extLst>
                  <a:ext uri="{0D108BD9-81ED-4DB2-BD59-A6C34878D82A}">
                    <a16:rowId xmlns="" xmlns:a16="http://schemas.microsoft.com/office/drawing/2014/main" val="3700673606"/>
                  </a:ext>
                </a:extLst>
              </a:tr>
              <a:tr h="1245957">
                <a:tc>
                  <a:txBody>
                    <a:bodyPr/>
                    <a:lstStyle/>
                    <a:p>
                      <a:r>
                        <a:rPr lang="en-IN" sz="2400" dirty="0"/>
                        <a:t>2</a:t>
                      </a:r>
                    </a:p>
                  </a:txBody>
                  <a:tcPr/>
                </a:tc>
                <a:tc>
                  <a:txBody>
                    <a:bodyPr/>
                    <a:lstStyle/>
                    <a:p>
                      <a:r>
                        <a:rPr lang="en-IN" sz="2400" dirty="0"/>
                        <a:t>August, 2017 </a:t>
                      </a:r>
                    </a:p>
                  </a:txBody>
                  <a:tcPr/>
                </a:tc>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lang="en-IN" sz="2400" dirty="0" smtClean="0"/>
                        <a:t>23</a:t>
                      </a:r>
                      <a:r>
                        <a:rPr lang="en-IN" sz="2400" baseline="30000" dirty="0" smtClean="0"/>
                        <a:t>rd</a:t>
                      </a:r>
                      <a:r>
                        <a:rPr lang="en-IN" sz="2400" dirty="0" smtClean="0"/>
                        <a:t> September</a:t>
                      </a:r>
                      <a:r>
                        <a:rPr lang="en-IN" sz="2400" dirty="0"/>
                        <a:t>, 2017</a:t>
                      </a:r>
                    </a:p>
                    <a:p>
                      <a:endParaRPr lang="en-IN" sz="2400" dirty="0"/>
                    </a:p>
                  </a:txBody>
                  <a:tcPr/>
                </a:tc>
                <a:extLst>
                  <a:ext uri="{0D108BD9-81ED-4DB2-BD59-A6C34878D82A}">
                    <a16:rowId xmlns="" xmlns:a16="http://schemas.microsoft.com/office/drawing/2014/main" val="563457293"/>
                  </a:ext>
                </a:extLst>
              </a:tr>
            </a:tbl>
          </a:graphicData>
        </a:graphic>
      </p:graphicFrame>
      <p:sp>
        <p:nvSpPr>
          <p:cNvPr id="3" name="Slide Number Placeholder 2"/>
          <p:cNvSpPr>
            <a:spLocks noGrp="1"/>
          </p:cNvSpPr>
          <p:nvPr>
            <p:ph type="sldNum" sz="quarter" idx="12"/>
          </p:nvPr>
        </p:nvSpPr>
        <p:spPr>
          <a:xfrm>
            <a:off x="6428509" y="6353384"/>
            <a:ext cx="2133600" cy="365125"/>
          </a:xfrm>
        </p:spPr>
        <p:txBody>
          <a:bodyPr/>
          <a:lstStyle/>
          <a:p>
            <a:fld id="{B6F15528-21DE-4FAA-801E-634DDDAF4B2B}" type="slidenum">
              <a:rPr lang="en-US" smtClean="0">
                <a:solidFill>
                  <a:prstClr val="black">
                    <a:tint val="75000"/>
                  </a:prstClr>
                </a:solidFill>
              </a:rPr>
              <a:pPr/>
              <a:t>18</a:t>
            </a:fld>
            <a:endParaRPr lang="en-US">
              <a:solidFill>
                <a:prstClr val="black">
                  <a:tint val="75000"/>
                </a:prstClr>
              </a:solidFill>
            </a:endParaRPr>
          </a:p>
        </p:txBody>
      </p:sp>
      <p:sp>
        <p:nvSpPr>
          <p:cNvPr id="4" name="Title 3"/>
          <p:cNvSpPr>
            <a:spLocks noGrp="1"/>
          </p:cNvSpPr>
          <p:nvPr>
            <p:ph type="title"/>
          </p:nvPr>
        </p:nvSpPr>
        <p:spPr>
          <a:xfrm>
            <a:off x="1932710" y="112124"/>
            <a:ext cx="6066692" cy="1027906"/>
          </a:xfrm>
        </p:spPr>
        <p:txBody>
          <a:bodyPr/>
          <a:lstStyle/>
          <a:p>
            <a:r>
              <a:rPr lang="en-IN" dirty="0" smtClean="0"/>
              <a:t>GSTR-6 ( Return by ISD) Time Limit</a:t>
            </a:r>
            <a:endParaRPr lang="en-IN" dirty="0"/>
          </a:p>
        </p:txBody>
      </p:sp>
      <p:sp>
        <p:nvSpPr>
          <p:cNvPr id="5" name="Footer Placeholder 4"/>
          <p:cNvSpPr>
            <a:spLocks noGrp="1"/>
          </p:cNvSpPr>
          <p:nvPr>
            <p:ph type="ftr" sz="quarter" idx="3"/>
          </p:nvPr>
        </p:nvSpPr>
        <p:spPr>
          <a:xfrm>
            <a:off x="-124690" y="6366263"/>
            <a:ext cx="9144000" cy="491737"/>
          </a:xfrm>
        </p:spPr>
        <p:txBody>
          <a:bodyPr/>
          <a:lstStyle/>
          <a:p>
            <a:r>
              <a:rPr lang="en-IN"/>
              <a:t>National Academy of Customs, Indirect Taxes and Narcotics (NACIN)</a:t>
            </a:r>
            <a:endParaRPr lang="en-US" dirty="0"/>
          </a:p>
        </p:txBody>
      </p:sp>
      <p:sp>
        <p:nvSpPr>
          <p:cNvPr id="7" name="TextBox 6"/>
          <p:cNvSpPr txBox="1"/>
          <p:nvPr/>
        </p:nvSpPr>
        <p:spPr>
          <a:xfrm>
            <a:off x="332509" y="1261231"/>
            <a:ext cx="8548254" cy="523220"/>
          </a:xfrm>
          <a:prstGeom prst="rect">
            <a:avLst/>
          </a:prstGeom>
          <a:solidFill>
            <a:srgbClr val="FFC000"/>
          </a:solidFill>
          <a:ln>
            <a:solidFill>
              <a:schemeClr val="tx1"/>
            </a:solidFill>
          </a:ln>
        </p:spPr>
        <p:txBody>
          <a:bodyPr wrap="square" rtlCol="0">
            <a:spAutoFit/>
          </a:bodyPr>
          <a:lstStyle/>
          <a:p>
            <a:r>
              <a:rPr lang="en-IN" sz="2800" b="1" dirty="0"/>
              <a:t>Notification No. </a:t>
            </a:r>
            <a:r>
              <a:rPr lang="en-IN" sz="2800" b="1" dirty="0" smtClean="0"/>
              <a:t>26/2017 </a:t>
            </a:r>
            <a:r>
              <a:rPr lang="en-IN" sz="2800" b="1" dirty="0"/>
              <a:t>– Central Tax </a:t>
            </a:r>
            <a:r>
              <a:rPr lang="en-IN" sz="2800" b="1" dirty="0" err="1"/>
              <a:t>dt</a:t>
            </a:r>
            <a:r>
              <a:rPr lang="en-IN" sz="2800" b="1" dirty="0"/>
              <a:t> </a:t>
            </a:r>
            <a:r>
              <a:rPr lang="en-IN" sz="2800" b="1" dirty="0" smtClean="0"/>
              <a:t>28.08.17</a:t>
            </a:r>
            <a:endParaRPr lang="en-IN" sz="2800" b="1" dirty="0"/>
          </a:p>
        </p:txBody>
      </p:sp>
    </p:spTree>
    <p:extLst>
      <p:ext uri="{BB962C8B-B14F-4D97-AF65-F5344CB8AC3E}">
        <p14:creationId xmlns="" xmlns:p14="http://schemas.microsoft.com/office/powerpoint/2010/main" val="286114019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dirty="0">
                <a:hlinkClick r:id="rId2"/>
              </a:rPr>
              <a:t>https://</a:t>
            </a:r>
            <a:r>
              <a:rPr lang="en-IN" dirty="0" smtClean="0">
                <a:hlinkClick r:id="rId2"/>
              </a:rPr>
              <a:t>www.cbec-gst.gov.in/pdf/central-tax/Noftn-25-2017-English.pdf</a:t>
            </a:r>
            <a:endParaRPr lang="en-IN" dirty="0" smtClean="0"/>
          </a:p>
          <a:p>
            <a:endParaRPr lang="en-IN" dirty="0" smtClean="0"/>
          </a:p>
          <a:p>
            <a:pPr marL="285750" indent="-285750">
              <a:buFont typeface="Arial" panose="020B0604020202020204" pitchFamily="34" charset="0"/>
              <a:buChar char="•"/>
            </a:pPr>
            <a:r>
              <a:rPr lang="en-IN" sz="2400" dirty="0" smtClean="0"/>
              <a:t>A person </a:t>
            </a:r>
            <a:r>
              <a:rPr lang="en-IN" sz="2400" dirty="0"/>
              <a:t>supplying </a:t>
            </a:r>
            <a:r>
              <a:rPr lang="en-IN" sz="2400" dirty="0" smtClean="0"/>
              <a:t>OIDAR services </a:t>
            </a:r>
            <a:r>
              <a:rPr lang="en-IN" sz="2400" dirty="0"/>
              <a:t>from a place outside India to a non-taxable online recipient referred to in section 14 of the </a:t>
            </a:r>
            <a:r>
              <a:rPr lang="en-IN" sz="2400" dirty="0" smtClean="0"/>
              <a:t>IGST Act</a:t>
            </a:r>
            <a:r>
              <a:rPr lang="en-IN" sz="2400" dirty="0"/>
              <a:t>, 2017 and rule 64 of the </a:t>
            </a:r>
            <a:r>
              <a:rPr lang="en-IN" sz="2400" dirty="0" smtClean="0"/>
              <a:t>CGST Rules</a:t>
            </a:r>
            <a:r>
              <a:rPr lang="en-IN" sz="2400" dirty="0"/>
              <a:t>, </a:t>
            </a:r>
            <a:r>
              <a:rPr lang="en-IN" sz="2400" dirty="0" smtClean="0"/>
              <a:t>2017</a:t>
            </a:r>
            <a:endParaRPr lang="en-IN" sz="2400" dirty="0"/>
          </a:p>
          <a:p>
            <a:pPr marL="285750" indent="-285750">
              <a:buFont typeface="Arial" panose="020B0604020202020204" pitchFamily="34" charset="0"/>
              <a:buChar char="•"/>
            </a:pPr>
            <a:r>
              <a:rPr lang="en-IN" sz="2400" dirty="0" smtClean="0"/>
              <a:t>Time Limit for filing returns for the month of July extended </a:t>
            </a:r>
          </a:p>
          <a:p>
            <a:pPr marL="800100" lvl="1" indent="-285750">
              <a:buFont typeface="Wingdings" pitchFamily="2" charset="2"/>
              <a:buChar char="Ø"/>
            </a:pPr>
            <a:r>
              <a:rPr lang="en-IN" sz="2400" dirty="0" smtClean="0"/>
              <a:t>15</a:t>
            </a:r>
            <a:r>
              <a:rPr lang="en-IN" sz="2400" baseline="30000" dirty="0" smtClean="0"/>
              <a:t>th</a:t>
            </a:r>
            <a:r>
              <a:rPr lang="en-IN" sz="2400" dirty="0" smtClean="0"/>
              <a:t> September, 2017</a:t>
            </a:r>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19</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smtClean="0"/>
              <a:t>Returns by OIDAR Services supplier</a:t>
            </a:r>
            <a:endParaRPr lang="en-IN" b="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206054463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0" dirty="0"/>
              <a:t>Background</a:t>
            </a:r>
          </a:p>
        </p:txBody>
      </p:sp>
      <p:sp>
        <p:nvSpPr>
          <p:cNvPr id="3" name="Content Placeholder 2"/>
          <p:cNvSpPr>
            <a:spLocks noGrp="1"/>
          </p:cNvSpPr>
          <p:nvPr>
            <p:ph idx="1"/>
          </p:nvPr>
        </p:nvSpPr>
        <p:spPr/>
        <p:txBody>
          <a:bodyPr>
            <a:normAutofit/>
          </a:bodyPr>
          <a:lstStyle/>
          <a:p>
            <a:pPr lvl="1" algn="just"/>
            <a:r>
              <a:rPr lang="en-IN" sz="2800" dirty="0"/>
              <a:t>This Presentation covers the GST changes / observations/ press releases/ Tweet FAQs/ Sectoral FAQs released by CBEC since the last update on </a:t>
            </a:r>
            <a:r>
              <a:rPr lang="en-IN" sz="2800" dirty="0" smtClean="0"/>
              <a:t>26.08.2017</a:t>
            </a:r>
            <a:r>
              <a:rPr lang="en-IN" sz="2800" dirty="0"/>
              <a:t>. It supplements the earlier GST Updates. </a:t>
            </a:r>
          </a:p>
          <a:p>
            <a:pPr lvl="1" algn="just"/>
            <a:r>
              <a:rPr lang="en-IN" sz="2800" dirty="0"/>
              <a:t>This presentation is based on CGST Act/Rules/ Notifications. Similar parallel provisions in State Laws may be referred to as required </a:t>
            </a:r>
          </a:p>
          <a:p>
            <a:pPr marL="257175" lvl="1" indent="0">
              <a:buNone/>
            </a:pPr>
            <a:endParaRPr lang="en-IN" sz="2400" b="1" dirty="0"/>
          </a:p>
          <a:p>
            <a:pPr lvl="1"/>
            <a:endParaRPr lang="en-IN" sz="2100" b="1" dirty="0"/>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 xmlns:p14="http://schemas.microsoft.com/office/powerpoint/2010/main" val="379083560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dirty="0">
                <a:hlinkClick r:id="rId2"/>
              </a:rPr>
              <a:t>http://www.cbec.gov.in/resources//</a:t>
            </a:r>
            <a:r>
              <a:rPr lang="en-IN" dirty="0" smtClean="0">
                <a:hlinkClick r:id="rId2"/>
              </a:rPr>
              <a:t>htdocs-cbec/gst/Ntfn%2028_2017E.pdf</a:t>
            </a:r>
            <a:endParaRPr lang="en-IN" dirty="0" smtClean="0"/>
          </a:p>
          <a:p>
            <a:pPr marL="285750" indent="-285750" algn="just">
              <a:buFont typeface="Arial" panose="020B0604020202020204" pitchFamily="34" charset="0"/>
              <a:buChar char="•"/>
            </a:pPr>
            <a:r>
              <a:rPr lang="en-IN" sz="2400" dirty="0" smtClean="0"/>
              <a:t>Notification No. 28/2017-Central Tax dated 1</a:t>
            </a:r>
            <a:r>
              <a:rPr lang="en-IN" sz="2400" baseline="30000" dirty="0" smtClean="0"/>
              <a:t>st</a:t>
            </a:r>
            <a:r>
              <a:rPr lang="en-IN" sz="2400" dirty="0" smtClean="0"/>
              <a:t> September, 2017</a:t>
            </a:r>
          </a:p>
          <a:p>
            <a:pPr marL="285750" indent="-285750" algn="just">
              <a:buFont typeface="Arial" panose="020B0604020202020204" pitchFamily="34" charset="0"/>
              <a:buChar char="•"/>
            </a:pPr>
            <a:r>
              <a:rPr lang="en-IN" sz="2400" dirty="0" smtClean="0"/>
              <a:t>Late </a:t>
            </a:r>
            <a:r>
              <a:rPr lang="en-IN" sz="2400" dirty="0"/>
              <a:t>fee payable under section 47 of the said Act, for all registered persons who failed to furnish the return in FORM GSTR-3B for the month of July, 2017 by the due date. </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20</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smtClean="0"/>
              <a:t>GSTR-3B</a:t>
            </a:r>
            <a:endParaRPr lang="en-IN" b="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51075716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dirty="0">
                <a:hlinkClick r:id="rId2"/>
              </a:rPr>
              <a:t>http://www.cbec.gov.in/resources//</a:t>
            </a:r>
            <a:r>
              <a:rPr lang="en-IN" dirty="0" smtClean="0">
                <a:hlinkClick r:id="rId2"/>
              </a:rPr>
              <a:t>htdocs-cbec/gst/Circular%207_7_2017.pdf</a:t>
            </a:r>
            <a:endParaRPr lang="en-IN" dirty="0" smtClean="0"/>
          </a:p>
          <a:p>
            <a:pPr marL="285750" indent="-285750">
              <a:buFont typeface="Arial" panose="020B0604020202020204" pitchFamily="34" charset="0"/>
              <a:buChar char="•"/>
            </a:pPr>
            <a:r>
              <a:rPr lang="en-IN" sz="2400" dirty="0"/>
              <a:t>System based reconciliation of information furnished in FORM GSTR-1 and FORM GSTR-2 with FORM </a:t>
            </a:r>
            <a:r>
              <a:rPr lang="en-IN" sz="2400" dirty="0" smtClean="0"/>
              <a:t>GSTR-3B</a:t>
            </a:r>
          </a:p>
          <a:p>
            <a:pPr marL="285750" indent="-285750">
              <a:buFont typeface="Arial" panose="020B0604020202020204" pitchFamily="34" charset="0"/>
              <a:buChar char="•"/>
            </a:pPr>
            <a:r>
              <a:rPr lang="en-IN" sz="2400" dirty="0" smtClean="0"/>
              <a:t>GSTR-1 will result in GSTR-2A ( which can be downloaded from the portal)</a:t>
            </a:r>
          </a:p>
          <a:p>
            <a:pPr marL="285750" indent="-285750">
              <a:buFont typeface="Arial" panose="020B0604020202020204" pitchFamily="34" charset="0"/>
              <a:buChar char="•"/>
            </a:pPr>
            <a:r>
              <a:rPr lang="en-IN" sz="2400" dirty="0" smtClean="0"/>
              <a:t>Based on the details in GSTR-2A, GSTR 2 ( Statement of inward supplies) shall be prepared where in a few details ( not auto-populated from GSTR-1 ) will have to be fed</a:t>
            </a:r>
          </a:p>
          <a:p>
            <a:pPr marL="285750" indent="-285750">
              <a:buFont typeface="Arial" panose="020B0604020202020204" pitchFamily="34" charset="0"/>
              <a:buChar char="•"/>
            </a:pP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21</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smtClean="0"/>
              <a:t>GSTR-3; Circular No. 07/2017-GST dated 1</a:t>
            </a:r>
            <a:r>
              <a:rPr lang="en-IN" b="0" baseline="30000" dirty="0" smtClean="0"/>
              <a:t>st</a:t>
            </a:r>
            <a:r>
              <a:rPr lang="en-IN" b="0" dirty="0" smtClean="0"/>
              <a:t> September, 2017</a:t>
            </a:r>
            <a:endParaRPr lang="en-IN" b="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238370492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0945" y="1143000"/>
            <a:ext cx="8548255" cy="4983167"/>
          </a:xfrm>
        </p:spPr>
        <p:txBody>
          <a:bodyPr/>
          <a:lstStyle/>
          <a:p>
            <a:pPr marL="285750" indent="-285750">
              <a:buFont typeface="Arial" panose="020B0604020202020204" pitchFamily="34" charset="0"/>
              <a:buChar char="•"/>
            </a:pPr>
            <a:r>
              <a:rPr lang="en-IN" sz="2200" dirty="0" smtClean="0"/>
              <a:t>GSTR-2 to be prepared by </a:t>
            </a:r>
          </a:p>
          <a:p>
            <a:pPr marL="800100" lvl="1" indent="-285750"/>
            <a:r>
              <a:rPr lang="en-IN" sz="1975" dirty="0"/>
              <a:t>adding, deleting or modifying the invoice level details communicated in FORM GSTR-2A; </a:t>
            </a:r>
            <a:endParaRPr lang="en-IN" sz="1975" dirty="0" smtClean="0"/>
          </a:p>
          <a:p>
            <a:pPr marL="800100" lvl="1" indent="-285750"/>
            <a:r>
              <a:rPr lang="en-IN" sz="1975" dirty="0" smtClean="0"/>
              <a:t>adding </a:t>
            </a:r>
            <a:r>
              <a:rPr lang="en-IN" sz="1975" dirty="0"/>
              <a:t>information pertaining to details that are required to be furnished in GSTR-2 but are not part of FORM GSTR-2A like details of </a:t>
            </a:r>
            <a:r>
              <a:rPr lang="en-IN" sz="1975" dirty="0" smtClean="0"/>
              <a:t>imports, details </a:t>
            </a:r>
            <a:r>
              <a:rPr lang="en-IN" sz="1975" dirty="0"/>
              <a:t>of supplies attracting reverse charge that have been received by registered person; </a:t>
            </a:r>
            <a:endParaRPr lang="en-IN" sz="1975" dirty="0" smtClean="0"/>
          </a:p>
          <a:p>
            <a:pPr marL="800100" lvl="1" indent="-285750"/>
            <a:r>
              <a:rPr lang="en-IN" sz="1975" dirty="0" smtClean="0"/>
              <a:t>providing </a:t>
            </a:r>
            <a:r>
              <a:rPr lang="en-IN" sz="1975" dirty="0"/>
              <a:t>details of supplies received from composition suppliers and exempt, nil-rated &amp; non GST inward supplies; </a:t>
            </a:r>
            <a:endParaRPr lang="en-IN" sz="1975" dirty="0" smtClean="0"/>
          </a:p>
          <a:p>
            <a:pPr marL="800100" lvl="1" indent="-285750"/>
            <a:r>
              <a:rPr lang="en-IN" sz="1975" dirty="0" smtClean="0"/>
              <a:t>providing </a:t>
            </a:r>
            <a:r>
              <a:rPr lang="en-IN" sz="1975" dirty="0"/>
              <a:t>details of advances paid on inward supplies attracting reverse charge, if any, along with adjustments; </a:t>
            </a:r>
            <a:endParaRPr lang="en-IN" sz="1975" dirty="0" smtClean="0"/>
          </a:p>
          <a:p>
            <a:pPr marL="800100" lvl="1" indent="-285750"/>
            <a:r>
              <a:rPr lang="en-IN" sz="1975" dirty="0" smtClean="0"/>
              <a:t>providing </a:t>
            </a:r>
            <a:r>
              <a:rPr lang="en-IN" sz="1975" dirty="0"/>
              <a:t>details of reversal of ITC as per the provisions of rules 37, 39, 42 and 43 of the Rules, if any; and </a:t>
            </a:r>
            <a:endParaRPr lang="en-IN" sz="1975" dirty="0" smtClean="0"/>
          </a:p>
          <a:p>
            <a:pPr marL="800100" lvl="1" indent="-285750"/>
            <a:r>
              <a:rPr lang="en-IN" sz="1975" dirty="0" smtClean="0"/>
              <a:t>providing </a:t>
            </a:r>
            <a:r>
              <a:rPr lang="en-IN" sz="1975" dirty="0"/>
              <a:t>HSN wise summary details of inward supplies. </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22</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smtClean="0"/>
              <a:t>GSTR-2</a:t>
            </a:r>
            <a:endParaRPr lang="en-IN" b="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408484219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4"/>
            <a:ext cx="8229600" cy="4616659"/>
          </a:xfrm>
        </p:spPr>
        <p:txBody>
          <a:bodyPr/>
          <a:lstStyle/>
          <a:p>
            <a:pPr marL="285750" indent="-285750">
              <a:buFont typeface="Arial" panose="020B0604020202020204" pitchFamily="34" charset="0"/>
              <a:buChar char="•"/>
            </a:pPr>
            <a:r>
              <a:rPr lang="en-IN" sz="2400" dirty="0" smtClean="0"/>
              <a:t>Any errors committed in GSTR-3B can be rectified in GSTR-3</a:t>
            </a:r>
          </a:p>
          <a:p>
            <a:pPr marL="285750" indent="-285750">
              <a:buFont typeface="Arial" panose="020B0604020202020204" pitchFamily="34" charset="0"/>
              <a:buChar char="•"/>
            </a:pPr>
            <a:r>
              <a:rPr lang="en-IN" sz="2400" dirty="0" smtClean="0"/>
              <a:t>Table 12 of Part B of GSTR-3 – GSTR-3B details shall be displayed</a:t>
            </a:r>
          </a:p>
          <a:p>
            <a:pPr marL="285750" indent="-285750">
              <a:buFont typeface="Arial" panose="020B0604020202020204" pitchFamily="34" charset="0"/>
              <a:buChar char="•"/>
            </a:pPr>
            <a:r>
              <a:rPr lang="en-IN" sz="2400" dirty="0"/>
              <a:t>Where the tax payable by a registered person as per FORM </a:t>
            </a:r>
            <a:r>
              <a:rPr lang="en-IN" sz="2400" dirty="0" smtClean="0"/>
              <a:t>GSTR-3 is </a:t>
            </a:r>
            <a:r>
              <a:rPr lang="en-IN" sz="2400" dirty="0"/>
              <a:t>more than what has been paid as per FORM GSTR-3B, the common portal would show another instance of Table 12 for making additional payment of </a:t>
            </a:r>
            <a:r>
              <a:rPr lang="en-IN" sz="2400" dirty="0" smtClean="0"/>
              <a:t>taxes</a:t>
            </a:r>
          </a:p>
          <a:p>
            <a:pPr marL="285750" indent="-285750" algn="just">
              <a:buFont typeface="Arial" panose="020B0604020202020204" pitchFamily="34" charset="0"/>
              <a:buChar char="•"/>
            </a:pPr>
            <a:r>
              <a:rPr lang="en-IN" sz="2400" dirty="0" smtClean="0"/>
              <a:t>The </a:t>
            </a:r>
            <a:r>
              <a:rPr lang="en-IN" sz="2400" dirty="0"/>
              <a:t>additional amount of tax payable can be paid by debiting the electronic cash or credit ledger </a:t>
            </a:r>
            <a:r>
              <a:rPr lang="en-IN" sz="2400" dirty="0" smtClean="0"/>
              <a:t>along </a:t>
            </a:r>
            <a:r>
              <a:rPr lang="en-IN" sz="2400" dirty="0"/>
              <a:t>with applicable interest on delayed payment of tax starting from 26th day of August, 2017 till the date of debit in the electronic cash or credit ledger</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23</a:t>
            </a:fld>
            <a:endParaRPr lang="en-US">
              <a:solidFill>
                <a:prstClr val="black">
                  <a:tint val="75000"/>
                </a:prstClr>
              </a:solidFill>
            </a:endParaRPr>
          </a:p>
        </p:txBody>
      </p:sp>
      <p:sp>
        <p:nvSpPr>
          <p:cNvPr id="4" name="Title 3"/>
          <p:cNvSpPr>
            <a:spLocks noGrp="1"/>
          </p:cNvSpPr>
          <p:nvPr>
            <p:ph type="title"/>
          </p:nvPr>
        </p:nvSpPr>
        <p:spPr/>
        <p:txBody>
          <a:bodyPr>
            <a:normAutofit/>
          </a:bodyPr>
          <a:lstStyle/>
          <a:p>
            <a:r>
              <a:rPr lang="en-IN" sz="2800" b="0" dirty="0" smtClean="0"/>
              <a:t>Reconciliation of GSTR-3B and GSTR-3</a:t>
            </a:r>
            <a:endParaRPr lang="en-IN" sz="2800" b="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64884980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7819" y="1155880"/>
            <a:ext cx="8797636" cy="4970288"/>
          </a:xfrm>
        </p:spPr>
        <p:txBody>
          <a:bodyPr/>
          <a:lstStyle/>
          <a:p>
            <a:pPr marL="285750" indent="-285750" algn="just">
              <a:buFont typeface="Arial" panose="020B0604020202020204" pitchFamily="34" charset="0"/>
              <a:buChar char="•"/>
            </a:pPr>
            <a:r>
              <a:rPr lang="en-IN" sz="2400" dirty="0"/>
              <a:t>If the eligible ITC claimed by the person in FORM GSTR-2 is less than the ITC claimed and utilised </a:t>
            </a:r>
            <a:r>
              <a:rPr lang="en-IN" sz="2400" dirty="0" smtClean="0"/>
              <a:t>in </a:t>
            </a:r>
            <a:r>
              <a:rPr lang="en-IN" sz="2400" dirty="0"/>
              <a:t>FORM GSTR-3B, the same would be added to his output tax liability and shall have to be paid by him along with interest by debiting the electronic cash or credit ledger </a:t>
            </a:r>
            <a:r>
              <a:rPr lang="en-IN" sz="2400" dirty="0" smtClean="0"/>
              <a:t>before </a:t>
            </a:r>
            <a:r>
              <a:rPr lang="en-IN" sz="2400" dirty="0"/>
              <a:t>submitting the return in FORM GSTR-3 to complete the </a:t>
            </a:r>
            <a:r>
              <a:rPr lang="en-IN" sz="2400" dirty="0" smtClean="0"/>
              <a:t>process.</a:t>
            </a:r>
          </a:p>
          <a:p>
            <a:pPr marL="285750" indent="-285750" algn="just">
              <a:buFont typeface="Arial" panose="020B0604020202020204" pitchFamily="34" charset="0"/>
              <a:buChar char="•"/>
            </a:pPr>
            <a:r>
              <a:rPr lang="en-IN" sz="2400" dirty="0"/>
              <a:t>Where the output tax liability of the registered person as per the details furnished in FORM GSTR-1 and FORM GSTR-2 is less than the output tax liability as per the details furnished in the FORM GSTR-3B and the same is not offset by a corresponding reduction in the input tax credit to which he is entitled, the excess shall be carried forward to the next month’s return to be offset against the output liability of the next month by the taxpayer when he signs and submits the return in FORM GSTR-3. </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24</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smtClean="0"/>
              <a:t>Reconciliation of GSTR-3B and GSTR-3</a:t>
            </a:r>
            <a:endParaRPr lang="en-IN" b="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40709578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smtClean="0"/>
              <a:t>No GSTR-3B filed</a:t>
            </a:r>
          </a:p>
          <a:p>
            <a:pPr marL="285750" indent="-285750">
              <a:buFont typeface="Arial" panose="020B0604020202020204" pitchFamily="34" charset="0"/>
              <a:buChar char="•"/>
            </a:pPr>
            <a:r>
              <a:rPr lang="en-IN" sz="2400" dirty="0" smtClean="0"/>
              <a:t>GSTR-1 and GSTR-2 to be filed</a:t>
            </a:r>
          </a:p>
          <a:p>
            <a:pPr marL="285750" indent="-285750">
              <a:buFont typeface="Arial" panose="020B0604020202020204" pitchFamily="34" charset="0"/>
              <a:buChar char="•"/>
            </a:pPr>
            <a:r>
              <a:rPr lang="en-IN" sz="2400" dirty="0" smtClean="0"/>
              <a:t>GSTR-3 to be filed along with payment of GST along with interest </a:t>
            </a:r>
            <a:r>
              <a:rPr lang="en-IN" sz="2400" dirty="0" err="1" smtClean="0"/>
              <a:t>w.e.f</a:t>
            </a:r>
            <a:r>
              <a:rPr lang="en-IN" sz="2400" dirty="0" smtClean="0"/>
              <a:t> 26</a:t>
            </a:r>
            <a:r>
              <a:rPr lang="en-IN" sz="2400" baseline="30000" dirty="0" smtClean="0"/>
              <a:t>th</a:t>
            </a:r>
            <a:r>
              <a:rPr lang="en-IN" sz="2400" dirty="0" smtClean="0"/>
              <a:t> August, 2017</a:t>
            </a:r>
          </a:p>
          <a:p>
            <a:pPr marL="285750" indent="-285750">
              <a:buFont typeface="Arial" panose="020B0604020202020204" pitchFamily="34" charset="0"/>
              <a:buChar char="•"/>
            </a:pPr>
            <a:r>
              <a:rPr lang="en-IN" sz="2400" dirty="0" smtClean="0"/>
              <a:t>No late fee </a:t>
            </a:r>
            <a:r>
              <a:rPr lang="en-IN" sz="2400" dirty="0"/>
              <a:t>( waived by Notification No. 28/2017-Central tax dated </a:t>
            </a:r>
            <a:r>
              <a:rPr lang="en-IN" sz="2400" dirty="0" smtClean="0"/>
              <a:t>01.09.2017)</a:t>
            </a: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25</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a:t>Reconciliation of GSTR-3B and GSTR-3</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56018182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30036"/>
            <a:ext cx="8229600" cy="4796131"/>
          </a:xfrm>
        </p:spPr>
        <p:txBody>
          <a:bodyPr/>
          <a:lstStyle/>
          <a:p>
            <a:pPr marL="285750" indent="-285750">
              <a:buFont typeface="Arial" panose="020B0604020202020204" pitchFamily="34" charset="0"/>
              <a:buChar char="•"/>
            </a:pPr>
            <a:r>
              <a:rPr lang="en-IN" sz="2400" dirty="0" smtClean="0"/>
              <a:t>Lottery tickets </a:t>
            </a:r>
          </a:p>
          <a:p>
            <a:pPr marL="285750" indent="-285750">
              <a:buFont typeface="Arial" panose="020B0604020202020204" pitchFamily="34" charset="0"/>
              <a:buChar char="•"/>
            </a:pPr>
            <a:r>
              <a:rPr lang="en-IN" sz="2400" dirty="0" smtClean="0"/>
              <a:t>Section 2(52) – Definition of goods included actionable claims</a:t>
            </a:r>
          </a:p>
          <a:p>
            <a:pPr marL="285750" indent="-285750">
              <a:buFont typeface="Arial" panose="020B0604020202020204" pitchFamily="34" charset="0"/>
              <a:buChar char="•"/>
            </a:pPr>
            <a:r>
              <a:rPr lang="en-IN" sz="2400" dirty="0" smtClean="0"/>
              <a:t>Schedule III to CGST Act, 2017 </a:t>
            </a:r>
          </a:p>
          <a:p>
            <a:pPr marL="285750" indent="-285750">
              <a:buFont typeface="Arial" panose="020B0604020202020204" pitchFamily="34" charset="0"/>
              <a:buChar char="•"/>
            </a:pPr>
            <a:r>
              <a:rPr lang="en-IN" sz="2400" dirty="0" smtClean="0"/>
              <a:t>Actionable </a:t>
            </a:r>
            <a:r>
              <a:rPr lang="en-IN" sz="2400" dirty="0"/>
              <a:t>claims, other than lottery, betting and gambling</a:t>
            </a:r>
            <a:r>
              <a:rPr lang="en-IN" sz="2400" dirty="0" smtClean="0"/>
              <a:t>.</a:t>
            </a:r>
          </a:p>
          <a:p>
            <a:pPr marL="800100" lvl="1" indent="-285750"/>
            <a:r>
              <a:rPr lang="en-IN" sz="2400" dirty="0" smtClean="0"/>
              <a:t>Shall be neither supply of goods nor of services </a:t>
            </a:r>
          </a:p>
          <a:p>
            <a:pPr marL="285750" indent="-285750">
              <a:buFont typeface="Arial" panose="020B0604020202020204" pitchFamily="34" charset="0"/>
              <a:buChar char="•"/>
            </a:pPr>
            <a:r>
              <a:rPr lang="en-IN" sz="2400" dirty="0" smtClean="0"/>
              <a:t>Thus, Lottery are to be classified as goods </a:t>
            </a:r>
          </a:p>
          <a:p>
            <a:pPr marL="285750" indent="-285750">
              <a:buFont typeface="Arial" panose="020B0604020202020204" pitchFamily="34" charset="0"/>
              <a:buChar char="•"/>
            </a:pPr>
            <a:endParaRPr lang="en-IN" sz="2400" dirty="0"/>
          </a:p>
          <a:p>
            <a:pPr marL="285750" indent="-285750">
              <a:buFont typeface="Arial" panose="020B0604020202020204" pitchFamily="34" charset="0"/>
              <a:buChar char="•"/>
            </a:pPr>
            <a:r>
              <a:rPr lang="en-IN" sz="2400" dirty="0" smtClean="0"/>
              <a:t>Notification No. 01/2017-Central Tax (rate)</a:t>
            </a:r>
          </a:p>
          <a:p>
            <a:pPr marL="800100" lvl="1" indent="-285750"/>
            <a:r>
              <a:rPr lang="en-IN" sz="2400" dirty="0" smtClean="0"/>
              <a:t>Rates of GST for goods</a:t>
            </a:r>
          </a:p>
          <a:p>
            <a:pPr marL="800100" lvl="1" indent="-285750"/>
            <a:r>
              <a:rPr lang="en-IN" sz="2400" dirty="0" smtClean="0"/>
              <a:t>Lottery ; Serial No. 242</a:t>
            </a:r>
          </a:p>
          <a:p>
            <a:pPr marL="800100" lvl="1" indent="-285750"/>
            <a:r>
              <a:rPr lang="en-IN" sz="2400" dirty="0" smtClean="0"/>
              <a:t>But classification?</a:t>
            </a:r>
            <a:r>
              <a:rPr lang="en-IN" sz="2175" dirty="0" smtClean="0"/>
              <a:t> </a:t>
            </a:r>
            <a:endParaRPr lang="en-IN" sz="2175"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26</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a:t>Classification and GST rate on lottery tickets</a:t>
            </a:r>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78362827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27</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err="1" smtClean="0"/>
              <a:t>Notn</a:t>
            </a:r>
            <a:r>
              <a:rPr lang="en-IN" b="0" dirty="0" smtClean="0"/>
              <a:t> No. 01/2019-Central Tax (Rate)</a:t>
            </a:r>
            <a:endParaRPr lang="en-IN" b="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pic>
        <p:nvPicPr>
          <p:cNvPr id="6" name="Content Placeholder 5"/>
          <p:cNvPicPr>
            <a:picLocks noGrp="1"/>
          </p:cNvPicPr>
          <p:nvPr>
            <p:ph idx="1"/>
          </p:nvPr>
        </p:nvPicPr>
        <p:blipFill rotWithShape="1">
          <a:blip r:embed="rId2">
            <a:extLst>
              <a:ext uri="{28A0092B-C50C-407E-A947-70E740481C1C}">
                <a14:useLocalDpi xmlns="" xmlns:a14="http://schemas.microsoft.com/office/drawing/2010/main" val="0"/>
              </a:ext>
            </a:extLst>
          </a:blip>
          <a:srcRect l="23598" t="28965" r="21561" b="14582"/>
          <a:stretch/>
        </p:blipFill>
        <p:spPr bwMode="auto">
          <a:xfrm>
            <a:off x="1" y="1155879"/>
            <a:ext cx="9047017" cy="5200475"/>
          </a:xfrm>
          <a:prstGeom prst="rect">
            <a:avLst/>
          </a:prstGeom>
          <a:ln w="88900" cap="sq" cmpd="thickThin">
            <a:solidFill>
              <a:srgbClr val="000000"/>
            </a:solidFill>
            <a:prstDash val="solid"/>
            <a:miter lim="800000"/>
          </a:ln>
          <a:effectLst>
            <a:innerShdw blurRad="76200">
              <a:srgbClr val="000000"/>
            </a:innerShdw>
          </a:effectLst>
          <a:extLst>
            <a:ext uri="{53640926-AAD7-44D8-BBD7-CCE9431645EC}">
              <a14:shadowObscured xmlns="" xmlns:a14="http://schemas.microsoft.com/office/drawing/2010/main"/>
            </a:ext>
          </a:extLst>
        </p:spPr>
      </p:pic>
    </p:spTree>
    <p:extLst>
      <p:ext uri="{BB962C8B-B14F-4D97-AF65-F5344CB8AC3E}">
        <p14:creationId xmlns="" xmlns:p14="http://schemas.microsoft.com/office/powerpoint/2010/main" val="216145870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4"/>
            <a:ext cx="8326582" cy="4525963"/>
          </a:xfrm>
        </p:spPr>
        <p:txBody>
          <a:bodyPr/>
          <a:lstStyle/>
          <a:p>
            <a:pPr marL="285750" indent="-285750">
              <a:buFont typeface="Arial" panose="020B0604020202020204" pitchFamily="34" charset="0"/>
              <a:buChar char="•"/>
            </a:pPr>
            <a:r>
              <a:rPr lang="en-IN" dirty="0">
                <a:hlinkClick r:id="rId2"/>
              </a:rPr>
              <a:t>http://www.cbec.gov.in/resources//</a:t>
            </a:r>
            <a:r>
              <a:rPr lang="en-IN" dirty="0" smtClean="0">
                <a:hlinkClick r:id="rId2"/>
              </a:rPr>
              <a:t>htdocs-cbec/gst/circularno-6-gst.pdf</a:t>
            </a:r>
            <a:endParaRPr lang="en-IN" dirty="0" smtClean="0"/>
          </a:p>
          <a:p>
            <a:pPr marL="285750" indent="-285750" algn="just">
              <a:buFont typeface="Arial" panose="020B0604020202020204" pitchFamily="34" charset="0"/>
              <a:buChar char="•"/>
            </a:pPr>
            <a:r>
              <a:rPr lang="en-IN" sz="2400" dirty="0"/>
              <a:t>Circular </a:t>
            </a:r>
            <a:r>
              <a:rPr lang="en-IN" sz="2400" dirty="0" smtClean="0"/>
              <a:t>No.06/06/2017-CGST dated 27</a:t>
            </a:r>
            <a:r>
              <a:rPr lang="en-IN" sz="2400" baseline="30000" dirty="0" smtClean="0"/>
              <a:t>th</a:t>
            </a:r>
            <a:r>
              <a:rPr lang="en-IN" sz="2400" dirty="0" smtClean="0"/>
              <a:t> August, 2017</a:t>
            </a:r>
          </a:p>
          <a:p>
            <a:pPr marL="285750" indent="-285750" algn="just">
              <a:buFont typeface="Arial" panose="020B0604020202020204" pitchFamily="34" charset="0"/>
              <a:buChar char="•"/>
            </a:pPr>
            <a:r>
              <a:rPr lang="en-IN" sz="2400" dirty="0"/>
              <a:t>lottery is goods and the classification indicated in relevant notification for lottery is “-”, which means any chapter. </a:t>
            </a:r>
            <a:endParaRPr lang="en-IN" sz="2400" dirty="0" smtClean="0"/>
          </a:p>
          <a:p>
            <a:pPr algn="just"/>
            <a:endParaRPr lang="en-IN" sz="2400" dirty="0" smtClean="0"/>
          </a:p>
          <a:p>
            <a:pPr marL="285750" indent="-285750" algn="just">
              <a:buFont typeface="Arial" panose="020B0604020202020204" pitchFamily="34" charset="0"/>
              <a:buChar char="•"/>
            </a:pPr>
            <a:r>
              <a:rPr lang="en-IN" sz="2400" dirty="0" smtClean="0"/>
              <a:t>Classification </a:t>
            </a:r>
            <a:r>
              <a:rPr lang="en-IN" sz="2400" dirty="0"/>
              <a:t>for lottery in respective CGST, IGST, UTGST and SGST notifications shall be ‘Any Chapter’ of the First Schedule to the Customs Tariff Act, 1975 (51 of 1975) and tax on lottery should be paid accordingly at prescribed rates, 12% or 28%, as the case may be. </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28</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Circular No. 6/2017-CGST on Lottery</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39485628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hlinkClick r:id="rId2"/>
              </a:rPr>
              <a:t>https://</a:t>
            </a:r>
            <a:r>
              <a:rPr lang="en-IN" sz="2400" dirty="0" smtClean="0">
                <a:hlinkClick r:id="rId2"/>
              </a:rPr>
              <a:t>cbec-gst.gov.in/</a:t>
            </a:r>
            <a:endParaRPr lang="en-IN" sz="2400" dirty="0"/>
          </a:p>
          <a:p>
            <a:pPr marL="285750" indent="-285750">
              <a:buFont typeface="Arial" panose="020B0604020202020204" pitchFamily="34" charset="0"/>
              <a:buChar char="•"/>
            </a:pPr>
            <a:r>
              <a:rPr lang="en-IN" sz="2400" dirty="0" smtClean="0">
                <a:hlinkClick r:id="rId3"/>
              </a:rPr>
              <a:t>CBEC </a:t>
            </a:r>
            <a:r>
              <a:rPr lang="en-IN" sz="2400" dirty="0">
                <a:hlinkClick r:id="rId3"/>
              </a:rPr>
              <a:t>MITRA </a:t>
            </a:r>
            <a:r>
              <a:rPr lang="en-IN" sz="2400" dirty="0" smtClean="0">
                <a:hlinkClick r:id="rId3"/>
              </a:rPr>
              <a:t>HELPDESK</a:t>
            </a:r>
            <a:endParaRPr lang="en-IN" sz="2400" dirty="0"/>
          </a:p>
          <a:p>
            <a:pPr marL="800100" lvl="1" indent="-285750"/>
            <a:r>
              <a:rPr lang="en-IN" sz="2400" dirty="0" smtClean="0"/>
              <a:t>1800 </a:t>
            </a:r>
            <a:r>
              <a:rPr lang="en-IN" sz="2400" dirty="0"/>
              <a:t>1200 </a:t>
            </a:r>
            <a:r>
              <a:rPr lang="en-IN" sz="2400" dirty="0" smtClean="0"/>
              <a:t>232</a:t>
            </a:r>
          </a:p>
          <a:p>
            <a:pPr marL="800100" lvl="1" indent="-285750"/>
            <a:r>
              <a:rPr lang="en-IN" sz="2400" dirty="0" smtClean="0">
                <a:hlinkClick r:id="rId4"/>
              </a:rPr>
              <a:t>cbecmitra.helpdesk@icegate.gov.in</a:t>
            </a:r>
            <a:endParaRPr lang="en-IN" sz="2400" dirty="0"/>
          </a:p>
          <a:p>
            <a:endParaRPr lang="en-IN" sz="2400" dirty="0" smtClean="0"/>
          </a:p>
          <a:p>
            <a:pPr marL="285750" indent="-285750">
              <a:buFont typeface="Arial" panose="020B0604020202020204" pitchFamily="34" charset="0"/>
              <a:buChar char="•"/>
            </a:pPr>
            <a:r>
              <a:rPr lang="en-IN" sz="2400" dirty="0" smtClean="0"/>
              <a:t>GSTN Help Desk</a:t>
            </a:r>
          </a:p>
          <a:p>
            <a:pPr marL="800100" lvl="1" indent="-285750"/>
            <a:r>
              <a:rPr lang="en-IN" sz="2400" dirty="0" smtClean="0">
                <a:hlinkClick r:id="rId5"/>
              </a:rPr>
              <a:t>helpdesk@gst.gov.in</a:t>
            </a:r>
            <a:endParaRPr lang="en-IN" sz="2400" dirty="0" smtClean="0"/>
          </a:p>
          <a:p>
            <a:pPr marL="800100" lvl="1" indent="-285750"/>
            <a:r>
              <a:rPr lang="en-IN" sz="2400" dirty="0"/>
              <a:t>Help Desk Number: 0120-4888999</a:t>
            </a:r>
            <a:endParaRPr lang="en-IN" sz="2400" dirty="0" smtClean="0"/>
          </a:p>
          <a:p>
            <a:pPr marL="285750" indent="-285750">
              <a:buFont typeface="Arial" panose="020B0604020202020204" pitchFamily="34" charset="0"/>
              <a:buChar char="•"/>
            </a:pP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29</a:t>
            </a:fld>
            <a:endParaRPr lang="en-US">
              <a:solidFill>
                <a:prstClr val="black">
                  <a:tint val="75000"/>
                </a:prstClr>
              </a:solidFill>
            </a:endParaRPr>
          </a:p>
        </p:txBody>
      </p:sp>
      <p:sp>
        <p:nvSpPr>
          <p:cNvPr id="4" name="Title 3"/>
          <p:cNvSpPr>
            <a:spLocks noGrp="1"/>
          </p:cNvSpPr>
          <p:nvPr>
            <p:ph type="title"/>
          </p:nvPr>
        </p:nvSpPr>
        <p:spPr/>
        <p:txBody>
          <a:bodyPr/>
          <a:lstStyle/>
          <a:p>
            <a:r>
              <a:rPr lang="en-IN" sz="2800" b="0" dirty="0"/>
              <a:t>Any ISSUES/ queries? </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307612782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3" name="Content Placeholder 2"/>
          <p:cNvSpPr>
            <a:spLocks noGrp="1"/>
          </p:cNvSpPr>
          <p:nvPr>
            <p:ph idx="4294967295"/>
          </p:nvPr>
        </p:nvSpPr>
        <p:spPr>
          <a:xfrm>
            <a:off x="0" y="1600200"/>
            <a:ext cx="9144000" cy="4525963"/>
          </a:xfrm>
        </p:spPr>
        <p:txBody>
          <a:bodyPr>
            <a:normAutofit/>
          </a:bodyPr>
          <a:lstStyle/>
          <a:p>
            <a:pPr marL="0" indent="0" algn="ctr">
              <a:buNone/>
            </a:pPr>
            <a:r>
              <a:rPr lang="en-IN" sz="4000" b="1" dirty="0"/>
              <a:t>Electronic Way Bill</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National Academy of Customs, Indirect Taxes and Narcotics (NACIN)</a:t>
            </a:r>
            <a:endParaRPr lang="en-US">
              <a:solidFill>
                <a:prstClr val="black">
                  <a:tint val="75000"/>
                </a:prstClr>
              </a:solidFill>
            </a:endParaRPr>
          </a:p>
        </p:txBody>
      </p:sp>
    </p:spTree>
    <p:extLst>
      <p:ext uri="{BB962C8B-B14F-4D97-AF65-F5344CB8AC3E}">
        <p14:creationId xmlns="" xmlns:p14="http://schemas.microsoft.com/office/powerpoint/2010/main" val="328663420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1" y="115094"/>
            <a:ext cx="5918199" cy="1027906"/>
          </a:xfrm>
        </p:spPr>
        <p:txBody>
          <a:bodyPr>
            <a:normAutofit/>
          </a:bodyPr>
          <a:lstStyle/>
          <a:p>
            <a:r>
              <a:rPr lang="en-IN" sz="3200" b="0" dirty="0"/>
              <a:t>Any ISSUES/ queries? </a:t>
            </a:r>
          </a:p>
        </p:txBody>
      </p:sp>
      <p:sp>
        <p:nvSpPr>
          <p:cNvPr id="3" name="Content Placeholder 2"/>
          <p:cNvSpPr>
            <a:spLocks noGrp="1"/>
          </p:cNvSpPr>
          <p:nvPr>
            <p:ph idx="1"/>
          </p:nvPr>
        </p:nvSpPr>
        <p:spPr>
          <a:xfrm>
            <a:off x="768096" y="2286000"/>
            <a:ext cx="7473536" cy="4023360"/>
          </a:xfrm>
        </p:spPr>
        <p:txBody>
          <a:bodyPr>
            <a:normAutofit/>
          </a:bodyPr>
          <a:lstStyle/>
          <a:p>
            <a:pPr lvl="1"/>
            <a:r>
              <a:rPr lang="en-IN" sz="2400" dirty="0"/>
              <a:t>Twitter Handles</a:t>
            </a:r>
          </a:p>
          <a:p>
            <a:pPr lvl="1"/>
            <a:r>
              <a:rPr lang="en-IN" sz="2400" dirty="0"/>
              <a:t>For General Questions</a:t>
            </a:r>
          </a:p>
          <a:p>
            <a:pPr lvl="1"/>
            <a:r>
              <a:rPr lang="en-IN" sz="2400" dirty="0">
                <a:hlinkClick r:id="rId2"/>
              </a:rPr>
              <a:t>https://twitter.com/askGST_GoI</a:t>
            </a:r>
            <a:endParaRPr lang="en-IN" sz="2400" dirty="0"/>
          </a:p>
          <a:p>
            <a:pPr lvl="1"/>
            <a:r>
              <a:rPr lang="en-IN" sz="2400" dirty="0"/>
              <a:t>For technology related issues</a:t>
            </a:r>
          </a:p>
          <a:p>
            <a:pPr lvl="1"/>
            <a:r>
              <a:rPr lang="en-IN" sz="2400" dirty="0">
                <a:hlinkClick r:id="rId3"/>
              </a:rPr>
              <a:t>https://twitter.com/askGSTech</a:t>
            </a:r>
            <a:endParaRPr lang="en-IN" sz="2400" dirty="0"/>
          </a:p>
          <a:p>
            <a:pPr lvl="1"/>
            <a:r>
              <a:rPr lang="en-IN" sz="2400" dirty="0"/>
              <a:t>NACIN twitter</a:t>
            </a:r>
          </a:p>
          <a:p>
            <a:pPr lvl="1"/>
            <a:r>
              <a:rPr lang="en-IN" sz="2400" dirty="0">
                <a:hlinkClick r:id="rId4"/>
              </a:rPr>
              <a:t>https://twitter.com/GSTNACIN</a:t>
            </a:r>
            <a:endParaRPr lang="en-IN" sz="2400" dirty="0"/>
          </a:p>
          <a:p>
            <a:pPr marL="128016" lvl="1" indent="0">
              <a:buNone/>
            </a:pPr>
            <a:endParaRPr lang="en-IN" sz="2400" dirty="0"/>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30</a:t>
            </a:fld>
            <a:endParaRPr lang="en-US">
              <a:solidFill>
                <a:prstClr val="black">
                  <a:tint val="75000"/>
                </a:prstClr>
              </a:solidFill>
            </a:endParaRPr>
          </a:p>
        </p:txBody>
      </p:sp>
    </p:spTree>
    <p:extLst>
      <p:ext uri="{BB962C8B-B14F-4D97-AF65-F5344CB8AC3E}">
        <p14:creationId xmlns="" xmlns:p14="http://schemas.microsoft.com/office/powerpoint/2010/main" val="31330157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dirty="0">
                <a:solidFill>
                  <a:schemeClr val="bg1"/>
                </a:solidFill>
              </a:rPr>
              <a:t/>
            </a:r>
            <a:br>
              <a:rPr lang="en-IN" b="1" dirty="0">
                <a:solidFill>
                  <a:schemeClr val="bg1"/>
                </a:solidFill>
              </a:rPr>
            </a:br>
            <a:r>
              <a:rPr lang="en-IN" b="1" dirty="0">
                <a:solidFill>
                  <a:schemeClr val="bg1"/>
                </a:solidFill>
              </a:rPr>
              <a:t/>
            </a:r>
            <a:br>
              <a:rPr lang="en-IN" b="1" dirty="0">
                <a:solidFill>
                  <a:schemeClr val="bg1"/>
                </a:solidFill>
              </a:rPr>
            </a:br>
            <a:r>
              <a:rPr lang="en-US" b="1" dirty="0">
                <a:solidFill>
                  <a:schemeClr val="bg1"/>
                </a:solidFill>
              </a:rPr>
              <a:t/>
            </a:r>
            <a:br>
              <a:rPr lang="en-US" b="1" dirty="0">
                <a:solidFill>
                  <a:schemeClr val="bg1"/>
                </a:solidFill>
              </a:rPr>
            </a:br>
            <a:endParaRPr lang="en-IN" dirty="0">
              <a:solidFill>
                <a:srgbClr val="002060"/>
              </a:solidFill>
              <a:latin typeface="Berlin Sans FB Demi" pitchFamily="34" charset="0"/>
            </a:endParaRPr>
          </a:p>
        </p:txBody>
      </p:sp>
      <p:sp>
        <p:nvSpPr>
          <p:cNvPr id="10" name="Content Placeholder 9"/>
          <p:cNvSpPr>
            <a:spLocks noGrp="1"/>
          </p:cNvSpPr>
          <p:nvPr>
            <p:ph type="subTitle" idx="1"/>
          </p:nvPr>
        </p:nvSpPr>
        <p:spPr>
          <a:xfrm>
            <a:off x="1371600" y="3006330"/>
            <a:ext cx="6400800" cy="1314450"/>
          </a:xfrm>
        </p:spPr>
        <p:txBody>
          <a:bodyPr>
            <a:noAutofit/>
          </a:bodyPr>
          <a:lstStyle/>
          <a:p>
            <a:pPr algn="ctr"/>
            <a:r>
              <a:rPr lang="en-IN" sz="3713" b="1" dirty="0">
                <a:solidFill>
                  <a:schemeClr val="tx1"/>
                </a:solidFill>
              </a:rPr>
              <a:t>THANK YOU </a:t>
            </a:r>
            <a:r>
              <a:rPr lang="en-IN" dirty="0">
                <a:solidFill>
                  <a:schemeClr val="tx1"/>
                </a:solidFill>
              </a:rPr>
              <a:t> </a:t>
            </a:r>
          </a:p>
        </p:txBody>
      </p:sp>
      <p:sp>
        <p:nvSpPr>
          <p:cNvPr id="6" name="Footer Placeholder 5"/>
          <p:cNvSpPr>
            <a:spLocks noGrp="1"/>
          </p:cNvSpPr>
          <p:nvPr>
            <p:ph type="ftr" sz="quarter" idx="11"/>
          </p:nvPr>
        </p:nvSpPr>
        <p:spPr/>
        <p:txBody>
          <a:bodyPr/>
          <a:lstStyle/>
          <a:p>
            <a:r>
              <a:rPr lang="en-IN"/>
              <a:t>National Academy of Customs, Indirect Taxes and Narcotics (NACIN)</a:t>
            </a:r>
            <a:endParaRPr lang="en-US" dirty="0"/>
          </a:p>
        </p:txBody>
      </p:sp>
      <p:sp>
        <p:nvSpPr>
          <p:cNvPr id="8" name="Slide Number Placeholder 7"/>
          <p:cNvSpPr>
            <a:spLocks noGrp="1"/>
          </p:cNvSpPr>
          <p:nvPr>
            <p:ph type="sldNum" sz="quarter" idx="4294967295"/>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31</a:t>
            </a:fld>
            <a:endParaRPr lang="en-US">
              <a:solidFill>
                <a:prstClr val="black">
                  <a:tint val="75000"/>
                </a:prstClr>
              </a:solidFill>
            </a:endParaRPr>
          </a:p>
        </p:txBody>
      </p:sp>
      <p:sp>
        <p:nvSpPr>
          <p:cNvPr id="7" name="TextBox 6"/>
          <p:cNvSpPr txBox="1"/>
          <p:nvPr/>
        </p:nvSpPr>
        <p:spPr>
          <a:xfrm>
            <a:off x="6158430" y="1138180"/>
            <a:ext cx="1685581" cy="300082"/>
          </a:xfrm>
          <a:prstGeom prst="rect">
            <a:avLst/>
          </a:prstGeom>
          <a:noFill/>
        </p:spPr>
        <p:txBody>
          <a:bodyPr wrap="square" rtlCol="0">
            <a:spAutoFit/>
          </a:bodyPr>
          <a:lstStyle/>
          <a:p>
            <a:endParaRPr lang="en-US" sz="1350" dirty="0"/>
          </a:p>
        </p:txBody>
      </p:sp>
    </p:spTree>
    <p:extLst>
      <p:ext uri="{BB962C8B-B14F-4D97-AF65-F5344CB8AC3E}">
        <p14:creationId xmlns="" xmlns:p14="http://schemas.microsoft.com/office/powerpoint/2010/main" val="1254616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a:hlinkClick r:id="rId2"/>
              </a:rPr>
              <a:t>http://www.cbec.gov.in/resources//</a:t>
            </a:r>
            <a:r>
              <a:rPr lang="en-IN" sz="2400" dirty="0" smtClean="0">
                <a:hlinkClick r:id="rId2"/>
              </a:rPr>
              <a:t>htdocs-cbec/gst/Ntfn%2027_2017.pdf</a:t>
            </a:r>
            <a:endParaRPr lang="en-IN" sz="2400" dirty="0" smtClean="0"/>
          </a:p>
          <a:p>
            <a:pPr marL="285750" indent="-285750" algn="just">
              <a:buFont typeface="Arial" panose="020B0604020202020204" pitchFamily="34" charset="0"/>
              <a:buChar char="•"/>
            </a:pPr>
            <a:r>
              <a:rPr lang="en-IN" sz="2400" dirty="0" smtClean="0"/>
              <a:t>CGST Rules, 2017 amended </a:t>
            </a:r>
          </a:p>
          <a:p>
            <a:pPr marL="800100" lvl="1" indent="-285750" algn="just">
              <a:buFont typeface="Wingdings" pitchFamily="2" charset="2"/>
              <a:buChar char="Ø"/>
            </a:pPr>
            <a:r>
              <a:rPr lang="en-IN" sz="2175" dirty="0" smtClean="0"/>
              <a:t>Chapter XVI on E-way Bill Rules </a:t>
            </a:r>
            <a:endParaRPr lang="en-IN" sz="2175" dirty="0" smtClean="0"/>
          </a:p>
          <a:p>
            <a:pPr marL="800100" lvl="1" indent="-285750" algn="just">
              <a:buFont typeface="Wingdings" pitchFamily="2" charset="2"/>
              <a:buChar char="Ø"/>
            </a:pPr>
            <a:r>
              <a:rPr lang="en-IN" sz="2175" dirty="0" smtClean="0"/>
              <a:t>Rule </a:t>
            </a:r>
            <a:r>
              <a:rPr lang="en-IN" sz="2175" dirty="0" smtClean="0"/>
              <a:t>138 added </a:t>
            </a:r>
            <a:r>
              <a:rPr lang="en-IN" sz="2000" dirty="0" smtClean="0"/>
              <a:t>Notification </a:t>
            </a:r>
            <a:r>
              <a:rPr lang="en-IN" sz="2000" dirty="0"/>
              <a:t>No.27 /2017 – Central Tax dated 30</a:t>
            </a:r>
            <a:r>
              <a:rPr lang="en-IN" sz="2000" baseline="30000" dirty="0"/>
              <a:t>th</a:t>
            </a:r>
            <a:r>
              <a:rPr lang="en-IN" sz="2000" dirty="0"/>
              <a:t> August, 2017</a:t>
            </a:r>
          </a:p>
          <a:p>
            <a:pPr lvl="1" indent="0" algn="just">
              <a:buNone/>
            </a:pPr>
            <a:endParaRPr lang="en-IN" sz="2175"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E Way Bill Rules</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426627567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6019800" cy="715962"/>
          </a:xfrm>
        </p:spPr>
        <p:txBody>
          <a:bodyPr>
            <a:normAutofit/>
          </a:bodyPr>
          <a:lstStyle/>
          <a:p>
            <a:r>
              <a:rPr lang="en-IN" dirty="0"/>
              <a:t>Generation of E-way Bill</a:t>
            </a:r>
            <a:endParaRPr lang="en-IN" sz="3600" dirty="0"/>
          </a:p>
        </p:txBody>
      </p:sp>
      <p:sp>
        <p:nvSpPr>
          <p:cNvPr id="3" name="Content Placeholder 2"/>
          <p:cNvSpPr>
            <a:spLocks noGrp="1"/>
          </p:cNvSpPr>
          <p:nvPr>
            <p:ph idx="1"/>
          </p:nvPr>
        </p:nvSpPr>
        <p:spPr/>
        <p:txBody>
          <a:bodyPr/>
          <a:lstStyle/>
          <a:p>
            <a:pPr algn="just"/>
            <a:r>
              <a:rPr lang="en-IN" sz="2400" u="sng" dirty="0"/>
              <a:t>Every registered person </a:t>
            </a:r>
            <a:r>
              <a:rPr lang="en-IN" sz="2400" dirty="0"/>
              <a:t>who </a:t>
            </a:r>
            <a:r>
              <a:rPr lang="en-IN" sz="2400" u="sng" dirty="0"/>
              <a:t>causes movement of goods</a:t>
            </a:r>
            <a:r>
              <a:rPr lang="en-IN" sz="2400" dirty="0"/>
              <a:t> of consignment value exceeding fifty thousand rupees </a:t>
            </a:r>
          </a:p>
          <a:p>
            <a:pPr lvl="1">
              <a:buFont typeface="Wingdings" panose="05000000000000000000" pitchFamily="2" charset="2"/>
              <a:buChar char="Ø"/>
            </a:pPr>
            <a:r>
              <a:rPr lang="en-IN" sz="2400" dirty="0"/>
              <a:t>In relation to supply; or </a:t>
            </a:r>
          </a:p>
          <a:p>
            <a:pPr lvl="1">
              <a:buFont typeface="Wingdings" panose="05000000000000000000" pitchFamily="2" charset="2"/>
              <a:buChar char="Ø"/>
            </a:pPr>
            <a:r>
              <a:rPr lang="en-IN" sz="2400" dirty="0"/>
              <a:t>For reasons </a:t>
            </a:r>
            <a:r>
              <a:rPr lang="en-IN" sz="2400" dirty="0" err="1"/>
              <a:t>o/t</a:t>
            </a:r>
            <a:r>
              <a:rPr lang="en-IN" sz="2400" dirty="0"/>
              <a:t> supply; </a:t>
            </a:r>
          </a:p>
          <a:p>
            <a:pPr lvl="2">
              <a:buNone/>
            </a:pPr>
            <a:r>
              <a:rPr lang="en-IN" sz="2400" dirty="0" smtClean="0"/>
              <a:t>- sales </a:t>
            </a:r>
            <a:r>
              <a:rPr lang="en-IN" sz="2400" dirty="0"/>
              <a:t>returns; stock transfer; movement for job work </a:t>
            </a:r>
            <a:r>
              <a:rPr lang="en-IN" sz="2400" dirty="0" smtClean="0"/>
              <a:t>etc</a:t>
            </a:r>
            <a:r>
              <a:rPr lang="en-IN" sz="2400" dirty="0"/>
              <a:t>.</a:t>
            </a:r>
            <a:r>
              <a:rPr lang="en-IN" sz="2400" dirty="0" smtClean="0"/>
              <a:t>  Or</a:t>
            </a:r>
            <a:r>
              <a:rPr lang="en-IN" sz="2400" dirty="0" smtClean="0"/>
              <a:t>;</a:t>
            </a:r>
            <a:endParaRPr lang="en-IN" sz="2400" dirty="0"/>
          </a:p>
          <a:p>
            <a:pPr lvl="1">
              <a:buNone/>
            </a:pPr>
            <a:r>
              <a:rPr lang="en-IN" sz="2400" dirty="0" smtClean="0"/>
              <a:t>	- due to inward supply from unregistered person</a:t>
            </a:r>
          </a:p>
          <a:p>
            <a:pPr marL="285750" lvl="1" indent="-28575">
              <a:buNone/>
            </a:pPr>
            <a:r>
              <a:rPr lang="en-IN" sz="2400" dirty="0" smtClean="0"/>
              <a:t>shall, </a:t>
            </a:r>
            <a:r>
              <a:rPr lang="en-IN" sz="2400" u="sng" dirty="0" smtClean="0"/>
              <a:t>before commencement of movement</a:t>
            </a:r>
            <a:r>
              <a:rPr lang="en-IN" sz="2400" dirty="0" smtClean="0"/>
              <a:t>, </a:t>
            </a:r>
            <a:r>
              <a:rPr lang="en-IN" sz="2400" u="sng" dirty="0" smtClean="0"/>
              <a:t>furnish information </a:t>
            </a:r>
            <a:r>
              <a:rPr lang="en-IN" sz="2400" dirty="0" smtClean="0"/>
              <a:t>relating to the said goods in </a:t>
            </a:r>
            <a:r>
              <a:rPr lang="en-IN" sz="2400" b="1" u="sng" dirty="0" smtClean="0"/>
              <a:t>Part A</a:t>
            </a:r>
            <a:r>
              <a:rPr lang="en-IN" sz="2400" u="sng" dirty="0" smtClean="0"/>
              <a:t> of FORM GST EWB-01</a:t>
            </a:r>
            <a:r>
              <a:rPr lang="en-IN" sz="2400" dirty="0" smtClean="0"/>
              <a:t>, </a:t>
            </a:r>
            <a:r>
              <a:rPr lang="en-IN" sz="2400" u="sng" dirty="0" smtClean="0"/>
              <a:t>electronically</a:t>
            </a:r>
            <a:r>
              <a:rPr lang="en-IN" sz="2400" dirty="0" smtClean="0"/>
              <a:t>, on the common </a:t>
            </a:r>
            <a:r>
              <a:rPr lang="en-IN" sz="2400" dirty="0" smtClean="0"/>
              <a:t>portal.</a:t>
            </a:r>
            <a:endParaRPr lang="en-IN" sz="2400" dirty="0" smtClean="0"/>
          </a:p>
          <a:p>
            <a:pPr lvl="1">
              <a:buNone/>
            </a:pPr>
            <a:endParaRPr lang="en-IN"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Footer Placeholder 4"/>
          <p:cNvSpPr>
            <a:spLocks noGrp="1"/>
          </p:cNvSpPr>
          <p:nvPr>
            <p:ph type="ftr" sz="quarter" idx="3"/>
          </p:nvPr>
        </p:nvSpPr>
        <p:spPr/>
        <p:txBody>
          <a:bodyPr/>
          <a:lstStyle/>
          <a:p>
            <a:r>
              <a:rPr lang="en-IN" dirty="0" smtClean="0"/>
              <a:t>National Academy of Customs, Indirect Taxes and Narcotics (NACIN)</a:t>
            </a:r>
            <a:endParaRPr lang="en-US" dirty="0"/>
          </a:p>
        </p:txBody>
      </p:sp>
    </p:spTree>
    <p:extLst>
      <p:ext uri="{BB962C8B-B14F-4D97-AF65-F5344CB8AC3E}">
        <p14:creationId xmlns="" xmlns:p14="http://schemas.microsoft.com/office/powerpoint/2010/main" val="13686261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fontScale="90000"/>
          </a:bodyPr>
          <a:lstStyle/>
          <a:p>
            <a:r>
              <a:rPr lang="en-IN" dirty="0"/>
              <a:t/>
            </a:r>
            <a:br>
              <a:rPr lang="en-IN" dirty="0"/>
            </a:br>
            <a:r>
              <a:rPr lang="en-IN" dirty="0"/>
              <a:t>Who Causes Movement? </a:t>
            </a:r>
            <a:br>
              <a:rPr lang="en-IN" dirty="0"/>
            </a:br>
            <a:endParaRPr lang="en-IN" dirty="0"/>
          </a:p>
        </p:txBody>
      </p:sp>
      <p:sp>
        <p:nvSpPr>
          <p:cNvPr id="3" name="Content Placeholder 2"/>
          <p:cNvSpPr>
            <a:spLocks noGrp="1"/>
          </p:cNvSpPr>
          <p:nvPr>
            <p:ph idx="1"/>
          </p:nvPr>
        </p:nvSpPr>
        <p:spPr/>
        <p:txBody>
          <a:bodyPr/>
          <a:lstStyle/>
          <a:p>
            <a:pPr algn="just"/>
            <a:r>
              <a:rPr lang="en-IN" sz="2400" dirty="0"/>
              <a:t>Explanation. - For the purposes of this sub-rule, where the goods are supplied by an unregistered supplier to a recipient who is registered, the movement shall be said to be caused by such recipient </a:t>
            </a:r>
          </a:p>
          <a:p>
            <a:pPr lvl="1">
              <a:buFont typeface="Wingdings" panose="05000000000000000000" pitchFamily="2" charset="2"/>
              <a:buChar char="Ø"/>
            </a:pPr>
            <a:r>
              <a:rPr lang="en-IN" sz="2400" dirty="0"/>
              <a:t>if the recipient is known at the time of commencement of movement of goods</a:t>
            </a:r>
          </a:p>
          <a:p>
            <a:pPr lvl="1">
              <a:buFont typeface="Wingdings" panose="05000000000000000000" pitchFamily="2" charset="2"/>
              <a:buChar char="Ø"/>
            </a:pPr>
            <a:r>
              <a:rPr lang="en-IN" sz="2400" dirty="0"/>
              <a:t>If recipient not known? </a:t>
            </a:r>
            <a:endParaRPr lang="en-IN" sz="2400" dirty="0" smtClean="0"/>
          </a:p>
          <a:p>
            <a:pPr lvl="1">
              <a:buFont typeface="Wingdings" panose="05000000000000000000" pitchFamily="2" charset="2"/>
              <a:buChar char="Ø"/>
            </a:pPr>
            <a:r>
              <a:rPr lang="en-IN" sz="2400" dirty="0" smtClean="0"/>
              <a:t>Supply </a:t>
            </a:r>
            <a:r>
              <a:rPr lang="en-IN" sz="2400" dirty="0"/>
              <a:t>by unregistered </a:t>
            </a:r>
            <a:r>
              <a:rPr lang="en-IN" sz="2400" dirty="0" smtClean="0"/>
              <a:t>supplier, </a:t>
            </a:r>
            <a:r>
              <a:rPr lang="en-IN" sz="2400" dirty="0"/>
              <a:t>so </a:t>
            </a:r>
            <a:r>
              <a:rPr lang="en-IN" sz="2400" dirty="0" smtClean="0"/>
              <a:t>generation of e-way bill becomes optional </a:t>
            </a:r>
            <a:r>
              <a:rPr lang="en-IN" sz="2400" dirty="0"/>
              <a:t>for </a:t>
            </a:r>
            <a:r>
              <a:rPr lang="en-IN" sz="2400" dirty="0" smtClean="0"/>
              <a:t>him</a:t>
            </a:r>
            <a:endParaRPr lang="en-IN"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63210372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Generation of E Way Bill</a:t>
            </a:r>
          </a:p>
        </p:txBody>
      </p:sp>
      <p:sp>
        <p:nvSpPr>
          <p:cNvPr id="3" name="Content Placeholder 2"/>
          <p:cNvSpPr>
            <a:spLocks noGrp="1"/>
          </p:cNvSpPr>
          <p:nvPr>
            <p:ph idx="1"/>
          </p:nvPr>
        </p:nvSpPr>
        <p:spPr/>
        <p:txBody>
          <a:bodyPr>
            <a:normAutofit/>
          </a:bodyPr>
          <a:lstStyle/>
          <a:p>
            <a:pPr>
              <a:buFont typeface="Arial" pitchFamily="34" charset="0"/>
              <a:buChar char="•"/>
            </a:pPr>
            <a:r>
              <a:rPr lang="en-IN" sz="2400" b="1" dirty="0" smtClean="0"/>
              <a:t> Form </a:t>
            </a:r>
            <a:r>
              <a:rPr lang="en-IN" sz="2400" b="1" dirty="0"/>
              <a:t>GST </a:t>
            </a:r>
            <a:r>
              <a:rPr lang="en-IN" sz="2400" b="1" dirty="0" smtClean="0"/>
              <a:t>EWB-01</a:t>
            </a:r>
            <a:endParaRPr lang="en-IN" sz="2400" b="1" dirty="0"/>
          </a:p>
          <a:p>
            <a:pPr lvl="1">
              <a:buFont typeface="Wingdings" panose="05000000000000000000" pitchFamily="2" charset="2"/>
              <a:buChar char="Ø"/>
            </a:pPr>
            <a:r>
              <a:rPr lang="en-IN" sz="2400" dirty="0"/>
              <a:t>Two Parts – A( Information) and B( For generation of E way bill; relating to transporter)</a:t>
            </a:r>
          </a:p>
          <a:p>
            <a:pPr>
              <a:buFont typeface="Arial" pitchFamily="34" charset="0"/>
              <a:buChar char="•"/>
            </a:pPr>
            <a:r>
              <a:rPr lang="en-IN" sz="2400" b="1" dirty="0" smtClean="0"/>
              <a:t> Who </a:t>
            </a:r>
            <a:r>
              <a:rPr lang="en-IN" sz="2400" b="1" dirty="0"/>
              <a:t>will generate E Way Bill? </a:t>
            </a:r>
          </a:p>
          <a:p>
            <a:pPr lvl="1">
              <a:buFont typeface="Wingdings" panose="05000000000000000000" pitchFamily="2" charset="2"/>
              <a:buChar char="Ø"/>
            </a:pPr>
            <a:r>
              <a:rPr lang="en-IN" sz="2400" dirty="0"/>
              <a:t>One who transports</a:t>
            </a:r>
          </a:p>
          <a:p>
            <a:pPr lvl="1">
              <a:buFont typeface="Wingdings" panose="05000000000000000000" pitchFamily="2" charset="2"/>
              <a:buChar char="Ø"/>
            </a:pPr>
            <a:r>
              <a:rPr lang="en-IN" sz="2400" dirty="0" smtClean="0"/>
              <a:t>Supplier  / Recipient- </a:t>
            </a:r>
            <a:r>
              <a:rPr lang="en-IN" sz="2400" dirty="0"/>
              <a:t>Part B</a:t>
            </a:r>
          </a:p>
          <a:p>
            <a:pPr lvl="1">
              <a:buFont typeface="Wingdings" panose="05000000000000000000" pitchFamily="2" charset="2"/>
              <a:buChar char="Ø"/>
            </a:pPr>
            <a:r>
              <a:rPr lang="en-IN" sz="2400" dirty="0" smtClean="0"/>
              <a:t>If </a:t>
            </a:r>
            <a:r>
              <a:rPr lang="en-IN" sz="2400" dirty="0"/>
              <a:t>not above, registered person to fill part B and transporter to generate e way bill</a:t>
            </a:r>
          </a:p>
          <a:p>
            <a:pPr marL="0" indent="0">
              <a:buNone/>
            </a:pPr>
            <a:endParaRPr lang="en-IN"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1875968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 Way Bill     (contd.)</a:t>
            </a:r>
            <a:endParaRPr lang="en-IN" dirty="0"/>
          </a:p>
        </p:txBody>
      </p:sp>
      <p:sp>
        <p:nvSpPr>
          <p:cNvPr id="3" name="Content Placeholder 2"/>
          <p:cNvSpPr>
            <a:spLocks noGrp="1"/>
          </p:cNvSpPr>
          <p:nvPr>
            <p:ph idx="1"/>
          </p:nvPr>
        </p:nvSpPr>
        <p:spPr>
          <a:xfrm>
            <a:off x="457200" y="1238492"/>
            <a:ext cx="8229600" cy="4887676"/>
          </a:xfrm>
        </p:spPr>
        <p:txBody>
          <a:bodyPr/>
          <a:lstStyle/>
          <a:p>
            <a:pPr marL="231775" indent="-231775">
              <a:buFont typeface="Arial" pitchFamily="34" charset="0"/>
              <a:buChar char="•"/>
            </a:pPr>
            <a:r>
              <a:rPr lang="en-IN" sz="2400" dirty="0" smtClean="0"/>
              <a:t> What </a:t>
            </a:r>
            <a:r>
              <a:rPr lang="en-IN" sz="2400" dirty="0"/>
              <a:t>if the value less than Rs. </a:t>
            </a:r>
            <a:r>
              <a:rPr lang="en-IN" sz="2400" dirty="0" smtClean="0"/>
              <a:t>50, 000</a:t>
            </a:r>
            <a:r>
              <a:rPr lang="en-IN" sz="2400" dirty="0" smtClean="0"/>
              <a:t>/- ?</a:t>
            </a:r>
            <a:endParaRPr lang="en-IN" sz="2400" dirty="0"/>
          </a:p>
          <a:p>
            <a:pPr lvl="1">
              <a:buFont typeface="Wingdings" panose="05000000000000000000" pitchFamily="2" charset="2"/>
              <a:buChar char="Ø"/>
            </a:pPr>
            <a:r>
              <a:rPr lang="en-IN" sz="2400" dirty="0" smtClean="0"/>
              <a:t>E-way bill not compulsory</a:t>
            </a:r>
          </a:p>
          <a:p>
            <a:pPr lvl="1">
              <a:buFont typeface="Wingdings" panose="05000000000000000000" pitchFamily="2" charset="2"/>
              <a:buChar char="Ø"/>
            </a:pPr>
            <a:r>
              <a:rPr lang="en-IN" sz="2400" dirty="0" smtClean="0"/>
              <a:t>Optional </a:t>
            </a:r>
            <a:endParaRPr lang="en-IN" sz="2400" dirty="0"/>
          </a:p>
          <a:p>
            <a:pPr marL="231775" indent="-231775">
              <a:buFont typeface="Arial" pitchFamily="34" charset="0"/>
              <a:buChar char="•"/>
            </a:pPr>
            <a:r>
              <a:rPr lang="en-IN" sz="2400" dirty="0" smtClean="0"/>
              <a:t>  Movement </a:t>
            </a:r>
            <a:r>
              <a:rPr lang="en-IN" sz="2400" dirty="0"/>
              <a:t>caused by unregistered person, and </a:t>
            </a:r>
            <a:r>
              <a:rPr lang="en-IN" sz="2400" dirty="0" smtClean="0"/>
              <a:t> </a:t>
            </a:r>
            <a:r>
              <a:rPr lang="en-IN" sz="2400" dirty="0" smtClean="0"/>
              <a:t>r</a:t>
            </a:r>
            <a:r>
              <a:rPr lang="en-IN" sz="2400" dirty="0" smtClean="0"/>
              <a:t>ecipient </a:t>
            </a:r>
            <a:r>
              <a:rPr lang="en-IN" sz="2400" dirty="0"/>
              <a:t>is also unregistered or unknown</a:t>
            </a:r>
          </a:p>
          <a:p>
            <a:pPr lvl="1">
              <a:buFont typeface="Wingdings" panose="05000000000000000000" pitchFamily="2" charset="2"/>
              <a:buChar char="Ø"/>
            </a:pPr>
            <a:r>
              <a:rPr lang="en-IN" sz="2400" dirty="0"/>
              <a:t>E-way bill not compulsory</a:t>
            </a:r>
          </a:p>
          <a:p>
            <a:pPr lvl="1">
              <a:buFont typeface="Wingdings" panose="05000000000000000000" pitchFamily="2" charset="2"/>
              <a:buChar char="Ø"/>
            </a:pPr>
            <a:r>
              <a:rPr lang="en-IN" sz="2400" dirty="0" smtClean="0"/>
              <a:t>Optional </a:t>
            </a:r>
            <a:endParaRPr lang="en-IN" sz="2400" dirty="0" smtClean="0"/>
          </a:p>
          <a:p>
            <a:pPr indent="288925">
              <a:buFont typeface="Arial" pitchFamily="34" charset="0"/>
              <a:buChar char="•"/>
            </a:pPr>
            <a:r>
              <a:rPr lang="en-IN" sz="2400" dirty="0" smtClean="0"/>
              <a:t> Change of conveyance in the course of transit?</a:t>
            </a:r>
          </a:p>
          <a:p>
            <a:pPr lvl="1" indent="-50800">
              <a:buFont typeface="Wingdings" panose="05000000000000000000" pitchFamily="2" charset="2"/>
              <a:buChar char="Ø"/>
              <a:tabLst>
                <a:tab pos="566738" algn="l"/>
              </a:tabLst>
            </a:pPr>
            <a:r>
              <a:rPr lang="en-IN" sz="2400" dirty="0" smtClean="0"/>
              <a:t> Generate a new e-way bill on the common portal</a:t>
            </a:r>
          </a:p>
          <a:p>
            <a:pPr lvl="1">
              <a:buFont typeface="Wingdings" panose="05000000000000000000" pitchFamily="2" charset="2"/>
              <a:buChar char="Ø"/>
            </a:pPr>
            <a:endParaRPr lang="en-IN"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39182396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additive="base">
                                        <p:cTn id="4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 Way Bill     (contd.)</a:t>
            </a:r>
            <a:endParaRPr lang="en-IN" dirty="0"/>
          </a:p>
        </p:txBody>
      </p:sp>
      <p:sp>
        <p:nvSpPr>
          <p:cNvPr id="3" name="Content Placeholder 2"/>
          <p:cNvSpPr>
            <a:spLocks noGrp="1"/>
          </p:cNvSpPr>
          <p:nvPr>
            <p:ph idx="1"/>
          </p:nvPr>
        </p:nvSpPr>
        <p:spPr>
          <a:xfrm>
            <a:off x="457200" y="1296366"/>
            <a:ext cx="8229600" cy="4829802"/>
          </a:xfrm>
        </p:spPr>
        <p:txBody>
          <a:bodyPr/>
          <a:lstStyle/>
          <a:p>
            <a:pPr indent="288925">
              <a:buFont typeface="Arial" pitchFamily="34" charset="0"/>
              <a:buChar char="•"/>
            </a:pPr>
            <a:r>
              <a:rPr lang="en-IN" sz="2400" dirty="0" smtClean="0"/>
              <a:t>Multiple </a:t>
            </a:r>
            <a:r>
              <a:rPr lang="en-IN" sz="2400" dirty="0"/>
              <a:t>Consignments in one conveyance? Individual consignments less than 50000/-, but total more than 50000/-</a:t>
            </a:r>
          </a:p>
          <a:p>
            <a:pPr marL="741363" lvl="1" indent="-277813">
              <a:buFont typeface="Wingdings" panose="05000000000000000000" pitchFamily="2" charset="2"/>
              <a:buChar char="Ø"/>
            </a:pPr>
            <a:r>
              <a:rPr lang="en-IN" sz="2400" dirty="0"/>
              <a:t>Generate consolidated e-way bill prior to movement; </a:t>
            </a:r>
            <a:r>
              <a:rPr lang="en-IN" sz="2400" dirty="0" smtClean="0"/>
              <a:t> Transporter </a:t>
            </a:r>
            <a:r>
              <a:rPr lang="en-IN" sz="2400" dirty="0"/>
              <a:t>to issue </a:t>
            </a:r>
            <a:r>
              <a:rPr lang="en-IN" sz="2400" dirty="0" smtClean="0"/>
              <a:t>consolidated E </a:t>
            </a:r>
            <a:r>
              <a:rPr lang="en-IN" sz="2400" dirty="0"/>
              <a:t>way </a:t>
            </a:r>
            <a:r>
              <a:rPr lang="en-IN" sz="2400" dirty="0" smtClean="0"/>
              <a:t>Bill.</a:t>
            </a:r>
          </a:p>
          <a:p>
            <a:pPr indent="288925">
              <a:buFont typeface="Arial" pitchFamily="34" charset="0"/>
              <a:buChar char="•"/>
            </a:pPr>
            <a:r>
              <a:rPr lang="en-IN" sz="2400" dirty="0" smtClean="0"/>
              <a:t> E </a:t>
            </a:r>
            <a:r>
              <a:rPr lang="en-IN" sz="2400" dirty="0" smtClean="0"/>
              <a:t>way Bill and EBN generated, but goods not transported?</a:t>
            </a:r>
          </a:p>
          <a:p>
            <a:pPr lvl="1" indent="-50800">
              <a:buFont typeface="Wingdings" panose="05000000000000000000" pitchFamily="2" charset="2"/>
              <a:buChar char="Ø"/>
            </a:pPr>
            <a:r>
              <a:rPr lang="en-IN" sz="2400" dirty="0" smtClean="0"/>
              <a:t>Cancel E Way Bill within 24 hours of its generation</a:t>
            </a:r>
          </a:p>
          <a:p>
            <a:pPr indent="288925">
              <a:buFont typeface="Arial" pitchFamily="34" charset="0"/>
              <a:buChar char="•"/>
            </a:pPr>
            <a:r>
              <a:rPr lang="en-IN" sz="2400" dirty="0" smtClean="0"/>
              <a:t>If </a:t>
            </a:r>
            <a:r>
              <a:rPr lang="en-IN" sz="2400" dirty="0" smtClean="0"/>
              <a:t>E Way bill verified in </a:t>
            </a:r>
            <a:r>
              <a:rPr lang="en-IN" sz="2400" dirty="0" smtClean="0"/>
              <a:t>transit ? </a:t>
            </a:r>
            <a:endParaRPr lang="en-IN" sz="2400" dirty="0" smtClean="0"/>
          </a:p>
          <a:p>
            <a:pPr lvl="1" indent="-50800">
              <a:buFont typeface="Wingdings" panose="05000000000000000000" pitchFamily="2" charset="2"/>
              <a:buChar char="Ø"/>
            </a:pPr>
            <a:r>
              <a:rPr lang="en-IN" sz="2400" dirty="0" smtClean="0"/>
              <a:t>it cannot be cancelled</a:t>
            </a:r>
          </a:p>
          <a:p>
            <a:pPr marL="741363" lvl="1" indent="-277813">
              <a:buFont typeface="Wingdings" panose="05000000000000000000" pitchFamily="2" charset="2"/>
              <a:buChar char="Ø"/>
            </a:pPr>
            <a:endParaRPr lang="en-IN"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9944640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9287</TotalTime>
  <Words>2261</Words>
  <Application>Microsoft Office PowerPoint</Application>
  <PresentationFormat>On-screen Show (4:3)</PresentationFormat>
  <Paragraphs>244</Paragraphs>
  <Slides>31</Slides>
  <Notes>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Theme2</vt:lpstr>
      <vt:lpstr>GST Update  </vt:lpstr>
      <vt:lpstr>Background</vt:lpstr>
      <vt:lpstr>Slide 3</vt:lpstr>
      <vt:lpstr>E Way Bill Rules</vt:lpstr>
      <vt:lpstr>Generation of E-way Bill</vt:lpstr>
      <vt:lpstr> Who Causes Movement?  </vt:lpstr>
      <vt:lpstr>Generation of E Way Bill</vt:lpstr>
      <vt:lpstr>E- Way Bill     (contd.)</vt:lpstr>
      <vt:lpstr>E- Way Bill     (contd.)</vt:lpstr>
      <vt:lpstr>Validity of E-way Bill</vt:lpstr>
      <vt:lpstr>Validity of e way Bill ( Contd)</vt:lpstr>
      <vt:lpstr>Acceptance by recipient</vt:lpstr>
      <vt:lpstr>Documents to be carried with conveyance</vt:lpstr>
      <vt:lpstr>Interception &amp; Verification</vt:lpstr>
      <vt:lpstr>Inspection &amp; Verification of goods</vt:lpstr>
      <vt:lpstr>What if delay due to inspection?</vt:lpstr>
      <vt:lpstr>Slide 17</vt:lpstr>
      <vt:lpstr>GSTR-6 ( Return by ISD) Time Limit</vt:lpstr>
      <vt:lpstr>Returns by OIDAR Services supplier</vt:lpstr>
      <vt:lpstr>GSTR-3B</vt:lpstr>
      <vt:lpstr>GSTR-3; Circular No. 07/2017-GST dated 1st September, 2017</vt:lpstr>
      <vt:lpstr>GSTR-2</vt:lpstr>
      <vt:lpstr>Reconciliation of GSTR-3B and GSTR-3</vt:lpstr>
      <vt:lpstr>Reconciliation of GSTR-3B and GSTR-3</vt:lpstr>
      <vt:lpstr>Reconciliation of GSTR-3B and GSTR-3</vt:lpstr>
      <vt:lpstr>Classification and GST rate on lottery tickets</vt:lpstr>
      <vt:lpstr>Notn No. 01/2019-Central Tax (Rate)</vt:lpstr>
      <vt:lpstr>Circular No. 6/2017-CGST on Lottery</vt:lpstr>
      <vt:lpstr>Any ISSUES/ queries? </vt:lpstr>
      <vt:lpstr>Any ISSUES/ queries? </vt:lpstr>
      <vt:lpstr>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PC4</cp:lastModifiedBy>
  <cp:revision>366</cp:revision>
  <dcterms:created xsi:type="dcterms:W3CDTF">2017-03-10T16:10:22Z</dcterms:created>
  <dcterms:modified xsi:type="dcterms:W3CDTF">2017-09-03T17:58:40Z</dcterms:modified>
</cp:coreProperties>
</file>