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4"/>
  </p:notesMasterIdLst>
  <p:handoutMasterIdLst>
    <p:handoutMasterId r:id="rId25"/>
  </p:handoutMasterIdLst>
  <p:sldIdLst>
    <p:sldId id="544" r:id="rId2"/>
    <p:sldId id="518" r:id="rId3"/>
    <p:sldId id="545" r:id="rId4"/>
    <p:sldId id="546" r:id="rId5"/>
    <p:sldId id="554" r:id="rId6"/>
    <p:sldId id="555" r:id="rId7"/>
    <p:sldId id="556" r:id="rId8"/>
    <p:sldId id="557" r:id="rId9"/>
    <p:sldId id="558" r:id="rId10"/>
    <p:sldId id="559" r:id="rId11"/>
    <p:sldId id="560" r:id="rId12"/>
    <p:sldId id="548" r:id="rId13"/>
    <p:sldId id="547" r:id="rId14"/>
    <p:sldId id="549" r:id="rId15"/>
    <p:sldId id="550" r:id="rId16"/>
    <p:sldId id="551" r:id="rId17"/>
    <p:sldId id="552" r:id="rId18"/>
    <p:sldId id="553" r:id="rId19"/>
    <p:sldId id="561" r:id="rId20"/>
    <p:sldId id="562" r:id="rId21"/>
    <p:sldId id="473" r:id="rId22"/>
    <p:sldId id="41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CC"/>
    <a:srgbClr val="CA8014"/>
    <a:srgbClr val="F0DBC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CA3FCD-CB97-409F-9893-E48E45C2F1D2}" type="datetimeFigureOut">
              <a:rPr lang="en-US" smtClean="0"/>
              <a:pPr/>
              <a:t>8/7/2017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vbcbvcbvc</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7BBC56-7FFB-4A4C-9548-CD60C7200324}" type="slidenum">
              <a:rPr lang="en-US" smtClean="0"/>
              <a:pPr/>
              <a:t>‹#›</a:t>
            </a:fld>
            <a:endParaRPr lang="en-US"/>
          </a:p>
        </p:txBody>
      </p:sp>
    </p:spTree>
    <p:extLst>
      <p:ext uri="{BB962C8B-B14F-4D97-AF65-F5344CB8AC3E}">
        <p14:creationId xmlns="" xmlns:p14="http://schemas.microsoft.com/office/powerpoint/2010/main" val="932083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DC7F6-6FC7-4961-BC25-8C40005BD9AB}" type="datetimeFigureOut">
              <a:rPr lang="en-IN" smtClean="0"/>
              <a:pPr/>
              <a:t>07-08-2017</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IN" smtClean="0"/>
              <a:t>vbcbvcbvc</a:t>
            </a:r>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1E5E4A-9CCB-41E2-A252-E47A68AB1551}" type="slidenum">
              <a:rPr lang="en-IN" smtClean="0"/>
              <a:pPr/>
              <a:t>‹#›</a:t>
            </a:fld>
            <a:endParaRPr lang="en-IN"/>
          </a:p>
        </p:txBody>
      </p:sp>
    </p:spTree>
    <p:extLst>
      <p:ext uri="{BB962C8B-B14F-4D97-AF65-F5344CB8AC3E}">
        <p14:creationId xmlns="" xmlns:p14="http://schemas.microsoft.com/office/powerpoint/2010/main" val="11322317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1C1E5E4A-9CCB-41E2-A252-E47A68AB1551}" type="slidenum">
              <a:rPr lang="en-IN" smtClean="0"/>
              <a:pPr/>
              <a:t>1</a:t>
            </a:fld>
            <a:endParaRPr lang="en-IN"/>
          </a:p>
        </p:txBody>
      </p:sp>
    </p:spTree>
    <p:extLst>
      <p:ext uri="{BB962C8B-B14F-4D97-AF65-F5344CB8AC3E}">
        <p14:creationId xmlns="" xmlns:p14="http://schemas.microsoft.com/office/powerpoint/2010/main" val="522414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IN" dirty="0" smtClean="0"/>
              <a:t>CST/VAT/CE/ST …all will be subsumed in GST; Electricity duty/ petroleum products…. Not subsumed;</a:t>
            </a:r>
            <a:r>
              <a:rPr lang="en-IN" baseline="0" dirty="0" smtClean="0"/>
              <a:t> CGST/SGST/UTSGST/IGST? ; </a:t>
            </a:r>
            <a:endParaRPr lang="en-IN" dirty="0"/>
          </a:p>
        </p:txBody>
      </p:sp>
      <p:sp>
        <p:nvSpPr>
          <p:cNvPr id="4" name="Slide Number Placeholder 3"/>
          <p:cNvSpPr>
            <a:spLocks noGrp="1"/>
          </p:cNvSpPr>
          <p:nvPr>
            <p:ph type="sldNum" sz="quarter" idx="10"/>
          </p:nvPr>
        </p:nvSpPr>
        <p:spPr/>
        <p:txBody>
          <a:bodyPr/>
          <a:lstStyle/>
          <a:p>
            <a:fld id="{1C1E5E4A-9CCB-41E2-A252-E47A68AB1551}" type="slidenum">
              <a:rPr lang="en-IN" smtClean="0"/>
              <a:pPr/>
              <a:t>2</a:t>
            </a:fld>
            <a:endParaRPr lang="en-IN"/>
          </a:p>
        </p:txBody>
      </p:sp>
    </p:spTree>
    <p:extLst>
      <p:ext uri="{BB962C8B-B14F-4D97-AF65-F5344CB8AC3E}">
        <p14:creationId xmlns="" xmlns:p14="http://schemas.microsoft.com/office/powerpoint/2010/main" val="1002175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IN" sz="1800" dirty="0">
              <a:latin typeface="Arial Black" pitchFamily="34" charset="0"/>
            </a:endParaRPr>
          </a:p>
        </p:txBody>
      </p:sp>
      <p:sp>
        <p:nvSpPr>
          <p:cNvPr id="4" name="Slide Number Placeholder 3"/>
          <p:cNvSpPr>
            <a:spLocks noGrp="1"/>
          </p:cNvSpPr>
          <p:nvPr>
            <p:ph type="sldNum" sz="quarter" idx="10"/>
          </p:nvPr>
        </p:nvSpPr>
        <p:spPr/>
        <p:txBody>
          <a:bodyPr/>
          <a:lstStyle/>
          <a:p>
            <a:fld id="{1C1E5E4A-9CCB-41E2-A252-E47A68AB1551}" type="slidenum">
              <a:rPr lang="en-IN" smtClean="0"/>
              <a:pPr/>
              <a:t>22</a:t>
            </a:fld>
            <a:endParaRPr lang="en-IN"/>
          </a:p>
        </p:txBody>
      </p:sp>
    </p:spTree>
    <p:extLst>
      <p:ext uri="{BB962C8B-B14F-4D97-AF65-F5344CB8AC3E}">
        <p14:creationId xmlns="" xmlns:p14="http://schemas.microsoft.com/office/powerpoint/2010/main" val="2170444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0429"/>
            <a:ext cx="7772400" cy="1470025"/>
          </a:xfrm>
        </p:spPr>
        <p:txBody>
          <a:bodyPr>
            <a:normAutofit/>
          </a:bodyPr>
          <a:lstStyle>
            <a:lvl1pPr algn="r">
              <a:defRPr sz="4500">
                <a:solidFill>
                  <a:schemeClr val="tx2"/>
                </a:solidFill>
                <a:latin typeface="Calibri"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33600" y="3886200"/>
            <a:ext cx="6400800" cy="1752600"/>
          </a:xfrm>
          <a:prstGeom prst="rect">
            <a:avLst/>
          </a:prstGeom>
        </p:spPr>
        <p:txBody>
          <a:bodyPr/>
          <a:lstStyle>
            <a:lvl1pPr marL="0" indent="0" algn="r">
              <a:buNone/>
              <a:defRPr sz="2700">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Tree>
    <p:extLst>
      <p:ext uri="{BB962C8B-B14F-4D97-AF65-F5344CB8AC3E}">
        <p14:creationId xmlns="" xmlns:p14="http://schemas.microsoft.com/office/powerpoint/2010/main" val="209408094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106878263"/>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lvl1pPr>
              <a:defRPr>
                <a:latin typeface="Calibri"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82268456"/>
      </p:ext>
    </p:extLst>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0" marR="0" lvl="0" indent="0" algn="ctr" defTabSz="514350" rtl="0" eaLnBrk="0" fontAlgn="base" latinLnBrk="0" hangingPunct="0">
              <a:lnSpc>
                <a:spcPct val="100000"/>
              </a:lnSpc>
              <a:spcBef>
                <a:spcPct val="0"/>
              </a:spcBef>
              <a:spcAft>
                <a:spcPct val="0"/>
              </a:spcAft>
              <a:buClrTx/>
              <a:buSzTx/>
              <a:buFontTx/>
              <a:buNone/>
              <a:tabLst/>
              <a:defRPr/>
            </a:pPr>
            <a:endParaRPr kumimoji="0" lang="en-US" altLang="en-US" sz="2475"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 name="Rectangle 3"/>
          <p:cNvSpPr>
            <a:spLocks noGrp="1" noChangeArrowheads="1"/>
          </p:cNvSpPr>
          <p:nvPr/>
        </p:nvSpPr>
        <p:spPr bwMode="auto">
          <a:xfrm>
            <a:off x="457200" y="1600206"/>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400">
                <a:solidFill>
                  <a:schemeClr val="tx1"/>
                </a:solidFill>
                <a:latin typeface="Georgia" panose="02040502050405020303" pitchFamily="18" charset="0"/>
                <a:ea typeface="ＭＳ Ｐゴシック" panose="020B0600070205080204" pitchFamily="34" charset="-128"/>
              </a:defRPr>
            </a:lvl1pPr>
            <a:lvl2pPr marL="742950" indent="-285750">
              <a:defRPr sz="1400">
                <a:solidFill>
                  <a:schemeClr val="tx1"/>
                </a:solidFill>
                <a:latin typeface="Georgia" panose="02040502050405020303" pitchFamily="18" charset="0"/>
                <a:ea typeface="ＭＳ Ｐゴシック" panose="020B0600070205080204" pitchFamily="34" charset="-128"/>
              </a:defRPr>
            </a:lvl2pPr>
            <a:lvl3pPr marL="1143000" indent="-228600">
              <a:defRPr sz="1400">
                <a:solidFill>
                  <a:schemeClr val="tx1"/>
                </a:solidFill>
                <a:latin typeface="Georgia" panose="02040502050405020303" pitchFamily="18" charset="0"/>
                <a:ea typeface="ＭＳ Ｐゴシック" panose="020B0600070205080204" pitchFamily="34" charset="-128"/>
              </a:defRPr>
            </a:lvl3pPr>
            <a:lvl4pPr marL="1600200" indent="-228600">
              <a:defRPr sz="1400">
                <a:solidFill>
                  <a:schemeClr val="tx1"/>
                </a:solidFill>
                <a:latin typeface="Georgia" panose="02040502050405020303" pitchFamily="18" charset="0"/>
                <a:ea typeface="ＭＳ Ｐゴシック" panose="020B0600070205080204" pitchFamily="34" charset="-128"/>
              </a:defRPr>
            </a:lvl4pPr>
            <a:lvl5pPr marL="2057400" indent="-228600">
              <a:defRPr sz="1400">
                <a:solidFill>
                  <a:schemeClr val="tx1"/>
                </a:solidFill>
                <a:latin typeface="Georgia" panose="02040502050405020303" pitchFamily="18" charset="0"/>
                <a:ea typeface="ＭＳ Ｐゴシック" panose="020B0600070205080204" pitchFamily="34" charset="-128"/>
              </a:defRPr>
            </a:lvl5pPr>
            <a:lvl6pPr marL="25146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6pPr>
            <a:lvl7pPr marL="29718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7pPr>
            <a:lvl8pPr marL="34290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8pPr>
            <a:lvl9pPr marL="3886200" indent="-228600" eaLnBrk="0" fontAlgn="base" hangingPunct="0">
              <a:spcBef>
                <a:spcPct val="50000"/>
              </a:spcBef>
              <a:spcAft>
                <a:spcPct val="0"/>
              </a:spcAft>
              <a:defRPr sz="1400">
                <a:solidFill>
                  <a:schemeClr val="tx1"/>
                </a:solidFill>
                <a:latin typeface="Georgia" panose="02040502050405020303" pitchFamily="18" charset="0"/>
                <a:ea typeface="ＭＳ Ｐゴシック" panose="020B0600070205080204" pitchFamily="34" charset="-128"/>
              </a:defRPr>
            </a:lvl9pPr>
          </a:lstStyle>
          <a:p>
            <a:pPr marL="192881" marR="0" lvl="0" indent="-192881" algn="l" defTabSz="514350" rtl="0" eaLnBrk="0" fontAlgn="base" latinLnBrk="0" hangingPunct="0">
              <a:lnSpc>
                <a:spcPct val="100000"/>
              </a:lnSpc>
              <a:spcBef>
                <a:spcPct val="20000"/>
              </a:spcBef>
              <a:spcAft>
                <a:spcPct val="0"/>
              </a:spcAft>
              <a:buClrTx/>
              <a:buSzTx/>
              <a:buFontTx/>
              <a:buChar char="•"/>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 xmlns:p14="http://schemas.microsoft.com/office/powerpoint/2010/main" val="1788535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4"/>
            <a:ext cx="8229600" cy="4525963"/>
          </a:xfrm>
          <a:prstGeom prst="rect">
            <a:avLst/>
          </a:prstGeom>
        </p:spPr>
        <p:txBody>
          <a:bodyPr/>
          <a:lstStyle>
            <a:lvl1pPr marL="0" indent="0">
              <a:buClr>
                <a:srgbClr val="0070C0"/>
              </a:buClr>
              <a:buFont typeface="Wingdings" panose="05000000000000000000" pitchFamily="2" charset="2"/>
              <a:buNone/>
              <a:defRPr/>
            </a:lvl1pPr>
            <a:lvl2pPr marL="514350" indent="-257175">
              <a:buClr>
                <a:srgbClr val="0070C0"/>
              </a:buClr>
              <a:buFont typeface="Arial" panose="020B0604020202020204" pitchFamily="34" charset="0"/>
              <a:buChar char="•"/>
              <a:defRPr/>
            </a:lvl2pPr>
            <a:lvl3pPr marL="642938" indent="-128588">
              <a:buClr>
                <a:srgbClr val="0070C0"/>
              </a:buClr>
              <a:buSzPct val="90000"/>
              <a:buFont typeface="Courier New" panose="02070309020205020404" pitchFamily="49" charset="0"/>
              <a:buChar char="o"/>
              <a:defRPr/>
            </a:lvl3pPr>
          </a:lstStyle>
          <a:p>
            <a:pPr lvl="0"/>
            <a:r>
              <a:rPr lang="en-GB" dirty="0" smtClean="0"/>
              <a:t>Click</a:t>
            </a:r>
          </a:p>
          <a:p>
            <a:pPr lvl="0"/>
            <a:r>
              <a:rPr lang="en-GB" dirty="0" smtClean="0"/>
              <a:t>	</a:t>
            </a:r>
            <a:endParaRPr lang="en-GB" dirty="0"/>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4"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6" name="Footer Placeholder 4"/>
          <p:cNvSpPr>
            <a:spLocks noGrp="1"/>
          </p:cNvSpPr>
          <p:nvPr>
            <p:ph type="ftr" sz="quarter" idx="3"/>
          </p:nvPr>
        </p:nvSpPr>
        <p:spPr>
          <a:xfrm>
            <a:off x="1" y="6369233"/>
            <a:ext cx="9144000" cy="491737"/>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577788141"/>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7" name="Title Placeholder 1"/>
          <p:cNvSpPr txBox="1">
            <a:spLocks/>
          </p:cNvSpPr>
          <p:nvPr userDrawn="1"/>
        </p:nvSpPr>
        <p:spPr>
          <a:xfrm>
            <a:off x="2057401" y="115094"/>
            <a:ext cx="6066692" cy="1027906"/>
          </a:xfrm>
          <a:prstGeom prst="rect">
            <a:avLst/>
          </a:prstGeom>
        </p:spPr>
        <p:txBody>
          <a:bodyPr vert="horz" lIns="68580" tIns="34290" rIns="68580" bIns="34290" rtlCol="0" anchor="ctr">
            <a:normAutofit/>
          </a:bodyPr>
          <a:lstStyle>
            <a:lvl1pPr algn="ctr" defTabSz="685800" rtl="0" eaLnBrk="1" latinLnBrk="0" hangingPunct="1">
              <a:spcBef>
                <a:spcPct val="0"/>
              </a:spcBef>
              <a:buNone/>
              <a:defRPr sz="4000" kern="1200">
                <a:solidFill>
                  <a:schemeClr val="tx2"/>
                </a:solidFill>
                <a:latin typeface="Calibri" pitchFamily="34" charset="0"/>
                <a:ea typeface="+mj-ea"/>
                <a:cs typeface="+mj-cs"/>
              </a:defRPr>
            </a:lvl1pPr>
          </a:lstStyle>
          <a:p>
            <a:r>
              <a:rPr lang="en-US" sz="3000" smtClean="0"/>
              <a:t>Click to edit Master title style</a:t>
            </a:r>
            <a:endParaRPr lang="en-GB" sz="3000" dirty="0"/>
          </a:p>
        </p:txBody>
      </p:sp>
    </p:spTree>
    <p:extLst>
      <p:ext uri="{BB962C8B-B14F-4D97-AF65-F5344CB8AC3E}">
        <p14:creationId xmlns="" xmlns:p14="http://schemas.microsoft.com/office/powerpoint/2010/main" val="200291769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5789928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45040973"/>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38342521"/>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90803206"/>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213763248"/>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125" b="1">
                <a:latin typeface="Calibri"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GB"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0" y="6535080"/>
            <a:ext cx="1065628" cy="365125"/>
          </a:xfrm>
          <a:prstGeom prst="rect">
            <a:avLst/>
          </a:prstGeom>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National Academy of Customs, Indirect Taxes and Narcotics (NACIN)</a:t>
            </a:r>
            <a:endParaRPr lang="en-US">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99786637"/>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1" y="115094"/>
            <a:ext cx="6066692" cy="1027906"/>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Footer Placeholder 4"/>
          <p:cNvSpPr>
            <a:spLocks noGrp="1"/>
          </p:cNvSpPr>
          <p:nvPr>
            <p:ph type="ftr" sz="quarter" idx="3"/>
          </p:nvPr>
        </p:nvSpPr>
        <p:spPr>
          <a:xfrm>
            <a:off x="1" y="6426558"/>
            <a:ext cx="9144000" cy="447291"/>
          </a:xfrm>
          <a:prstGeom prst="rect">
            <a:avLst/>
          </a:prstGeom>
          <a:solidFill>
            <a:schemeClr val="bg1">
              <a:lumMod val="75000"/>
            </a:schemeClr>
          </a:solidFill>
          <a:ln>
            <a:noFill/>
          </a:ln>
        </p:spPr>
        <p:txBody>
          <a:bodyPr vert="horz" lIns="91440" tIns="45720" rIns="91440" bIns="45720" rtlCol="0" anchor="ctr"/>
          <a:lstStyle>
            <a:lvl1pPr algn="ctr">
              <a:defRPr sz="1600" b="1" spc="225">
                <a:solidFill>
                  <a:schemeClr val="tx2"/>
                </a:solidFill>
                <a:latin typeface="Century Gothic" panose="020B0502020202020204" pitchFamily="34" charset="0"/>
              </a:defRPr>
            </a:lvl1pPr>
          </a:lstStyle>
          <a:p>
            <a:r>
              <a:rPr lang="en-IN" smtClean="0"/>
              <a:t>National Academy of Customs, Indirect Taxes and Narcotics (NACIN)</a:t>
            </a:r>
            <a:endParaRPr lang="en-US"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0" y="8322"/>
            <a:ext cx="2065437" cy="1021988"/>
          </a:xfrm>
          <a:prstGeom prst="rect">
            <a:avLst/>
          </a:prstGeom>
        </p:spPr>
      </p:pic>
      <p:pic>
        <p:nvPicPr>
          <p:cNvPr id="8" name="Picture 7" descr="Image result for cbec logo"/>
          <p:cNvPicPr/>
          <p:nvPr userDrawn="1"/>
        </p:nvPicPr>
        <p:blipFill>
          <a:blip r:embed="rId15"/>
          <a:stretch>
            <a:fillRect/>
          </a:stretch>
        </p:blipFill>
        <p:spPr bwMode="auto">
          <a:xfrm>
            <a:off x="8023538" y="13712"/>
            <a:ext cx="1120463" cy="1129288"/>
          </a:xfrm>
          <a:prstGeom prst="rect">
            <a:avLst/>
          </a:prstGeom>
          <a:solidFill>
            <a:schemeClr val="accent1">
              <a:lumMod val="60000"/>
              <a:lumOff val="40000"/>
              <a:alpha val="53000"/>
            </a:schemeClr>
          </a:solidFill>
          <a:ln>
            <a:noFill/>
          </a:ln>
        </p:spPr>
      </p:pic>
    </p:spTree>
    <p:extLst>
      <p:ext uri="{BB962C8B-B14F-4D97-AF65-F5344CB8AC3E}">
        <p14:creationId xmlns="" xmlns:p14="http://schemas.microsoft.com/office/powerpoint/2010/main" val="3623863309"/>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timing>
    <p:tnLst>
      <p:par>
        <p:cTn id="1" dur="indefinite" restart="never" nodeType="tmRoot"/>
      </p:par>
    </p:tnLst>
  </p:timing>
  <p:hf hdr="0" dt="0"/>
  <p:txStyles>
    <p:titleStyle>
      <a:lvl1pPr algn="ctr" defTabSz="514350" rtl="0" eaLnBrk="1" latinLnBrk="0" hangingPunct="1">
        <a:spcBef>
          <a:spcPct val="0"/>
        </a:spcBef>
        <a:buNone/>
        <a:defRPr sz="3000" b="1" kern="1200">
          <a:solidFill>
            <a:schemeClr val="tx2"/>
          </a:solidFill>
          <a:latin typeface="Calibri" pitchFamily="34" charset="0"/>
          <a:ea typeface="+mj-ea"/>
          <a:cs typeface="+mj-cs"/>
        </a:defRPr>
      </a:lvl1pPr>
    </p:titleStyle>
    <p:bodyStyle>
      <a:lvl1pPr marL="192881" indent="-192881" algn="l" defTabSz="514350" rtl="0" eaLnBrk="1" latinLnBrk="0" hangingPunct="1">
        <a:spcBef>
          <a:spcPct val="20000"/>
        </a:spcBef>
        <a:buFont typeface="Arial" pitchFamily="34" charset="0"/>
        <a:buChar char="•"/>
        <a:defRPr sz="1800" kern="1200">
          <a:solidFill>
            <a:schemeClr val="tx1"/>
          </a:solidFill>
          <a:latin typeface="Calibri" pitchFamily="34" charset="0"/>
          <a:ea typeface="+mn-ea"/>
          <a:cs typeface="+mn-cs"/>
        </a:defRPr>
      </a:lvl1pPr>
      <a:lvl2pPr marL="417910" indent="-160735" algn="l" defTabSz="514350" rtl="0" eaLnBrk="1" latinLnBrk="0" hangingPunct="1">
        <a:spcBef>
          <a:spcPct val="20000"/>
        </a:spcBef>
        <a:buFont typeface="Arial" pitchFamily="34" charset="0"/>
        <a:buChar char="–"/>
        <a:defRPr sz="1575" kern="1200">
          <a:solidFill>
            <a:schemeClr val="tx1"/>
          </a:solidFill>
          <a:latin typeface="Calibri" pitchFamily="34" charset="0"/>
          <a:ea typeface="+mn-ea"/>
          <a:cs typeface="+mn-cs"/>
        </a:defRPr>
      </a:lvl2pPr>
      <a:lvl3pPr marL="642938" indent="-128588" algn="l" defTabSz="514350" rtl="0" eaLnBrk="1" latinLnBrk="0" hangingPunct="1">
        <a:spcBef>
          <a:spcPct val="20000"/>
        </a:spcBef>
        <a:buFont typeface="Arial" pitchFamily="34" charset="0"/>
        <a:buChar char="•"/>
        <a:defRPr sz="1350" kern="1200">
          <a:solidFill>
            <a:schemeClr val="tx1"/>
          </a:solidFill>
          <a:latin typeface="Calibri" pitchFamily="34" charset="0"/>
          <a:ea typeface="+mn-ea"/>
          <a:cs typeface="+mn-cs"/>
        </a:defRPr>
      </a:lvl3pPr>
      <a:lvl4pPr marL="900113"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4pPr>
      <a:lvl5pPr marL="1157288" indent="-128588" algn="l" defTabSz="514350" rtl="0" eaLnBrk="1" latinLnBrk="0" hangingPunct="1">
        <a:spcBef>
          <a:spcPct val="20000"/>
        </a:spcBef>
        <a:buFont typeface="Arial" pitchFamily="34" charset="0"/>
        <a:buChar char="»"/>
        <a:defRPr sz="1125" kern="1200">
          <a:solidFill>
            <a:schemeClr val="tx1"/>
          </a:solidFill>
          <a:latin typeface="Calibri" pitchFamily="34" charset="0"/>
          <a:ea typeface="+mn-ea"/>
          <a:cs typeface="+mn-cs"/>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ousejoy.com/" TargetMode="External"/><Relationship Id="rId2" Type="http://schemas.openxmlformats.org/officeDocument/2006/relationships/hyperlink" Target="http://www.zimmber.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bec.gov.in/htdocs-cbec/gst/inde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cbec.gov.in/resources/htdocs-cbec/gst/faq-mining.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witter.com/askGSTech" TargetMode="External"/><Relationship Id="rId2" Type="http://schemas.openxmlformats.org/officeDocument/2006/relationships/hyperlink" Target="https://twitter.com/askGST_GoI" TargetMode="External"/><Relationship Id="rId1" Type="http://schemas.openxmlformats.org/officeDocument/2006/relationships/slideLayout" Target="../slideLayouts/slideLayout2.xml"/><Relationship Id="rId4" Type="http://schemas.openxmlformats.org/officeDocument/2006/relationships/hyperlink" Target="https://twitter.com/GSTNACIN"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bec.gov.in/resources/htdocs-cbec/customs/cs-circulars/cs-circulars-2017/circ33-2017c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IN" dirty="0" smtClean="0">
                <a:solidFill>
                  <a:prstClr val="black">
                    <a:tint val="75000"/>
                  </a:prstClr>
                </a:solidFill>
              </a:rPr>
              <a:t>National Academy of Customs, Indirect Taxes and Narcotics (NACIN)</a:t>
            </a:r>
            <a:endParaRPr lang="en-US" dirty="0">
              <a:solidFill>
                <a:prstClr val="black">
                  <a:tint val="75000"/>
                </a:prstClr>
              </a:solidFill>
            </a:endParaRPr>
          </a:p>
        </p:txBody>
      </p:sp>
      <p:sp>
        <p:nvSpPr>
          <p:cNvPr id="6" name="Title 5"/>
          <p:cNvSpPr>
            <a:spLocks noGrp="1"/>
          </p:cNvSpPr>
          <p:nvPr>
            <p:ph type="ctrTitle"/>
          </p:nvPr>
        </p:nvSpPr>
        <p:spPr>
          <a:xfrm>
            <a:off x="762000" y="1579419"/>
            <a:ext cx="7772400" cy="2154412"/>
          </a:xfrm>
        </p:spPr>
        <p:txBody>
          <a:bodyPr>
            <a:noAutofit/>
          </a:bodyPr>
          <a:lstStyle/>
          <a:p>
            <a:pPr algn="ctr"/>
            <a:r>
              <a:rPr lang="en-IN" sz="4950" dirty="0" smtClean="0">
                <a:cs typeface="Calibri" panose="020F0502020204030204" pitchFamily="34" charset="0"/>
              </a:rPr>
              <a:t>GST Update </a:t>
            </a:r>
            <a:br>
              <a:rPr lang="en-IN" sz="4950" dirty="0" smtClean="0">
                <a:cs typeface="Calibri" panose="020F0502020204030204" pitchFamily="34" charset="0"/>
              </a:rPr>
            </a:br>
            <a:endParaRPr lang="en-IN" sz="2800" b="0" dirty="0">
              <a:cs typeface="Calibri" panose="020F0502020204030204" pitchFamily="34" charset="0"/>
            </a:endParaRPr>
          </a:p>
        </p:txBody>
      </p:sp>
      <p:sp>
        <p:nvSpPr>
          <p:cNvPr id="7" name="Subtitle 6"/>
          <p:cNvSpPr>
            <a:spLocks noGrp="1"/>
          </p:cNvSpPr>
          <p:nvPr>
            <p:ph type="subTitle" idx="1"/>
          </p:nvPr>
        </p:nvSpPr>
        <p:spPr>
          <a:xfrm>
            <a:off x="1838960" y="3398520"/>
            <a:ext cx="5760720" cy="1203960"/>
          </a:xfrm>
          <a:prstGeom prst="rect">
            <a:avLst/>
          </a:prstGeom>
        </p:spPr>
        <p:txBody>
          <a:bodyPr>
            <a:normAutofit fontScale="85000" lnSpcReduction="20000"/>
          </a:bodyPr>
          <a:lstStyle/>
          <a:p>
            <a:endParaRPr lang="en-IN" sz="3200" dirty="0" smtClean="0">
              <a:cs typeface="Calibri" panose="020F0502020204030204" pitchFamily="34" charset="0"/>
            </a:endParaRPr>
          </a:p>
          <a:p>
            <a:pPr algn="ctr"/>
            <a:r>
              <a:rPr lang="en-IN" sz="2800" dirty="0" smtClean="0">
                <a:cs typeface="Calibri" panose="020F0502020204030204" pitchFamily="34" charset="0"/>
              </a:rPr>
              <a:t>Weekly Update </a:t>
            </a:r>
          </a:p>
          <a:p>
            <a:pPr algn="ctr"/>
            <a:r>
              <a:rPr lang="en-IN" sz="2800" dirty="0" smtClean="0">
                <a:cs typeface="Calibri" panose="020F0502020204030204" pitchFamily="34" charset="0"/>
              </a:rPr>
              <a:t>05.08.2017 </a:t>
            </a:r>
            <a:endParaRPr lang="en-IN" sz="2800" dirty="0">
              <a:solidFill>
                <a:schemeClr val="tx1"/>
              </a:solidFill>
              <a:cs typeface="Calibri" panose="020F0502020204030204" pitchFamily="34" charset="0"/>
            </a:endParaRPr>
          </a:p>
        </p:txBody>
      </p:sp>
      <p:sp>
        <p:nvSpPr>
          <p:cNvPr id="5" name="Slide Number Placeholder 4"/>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1</a:t>
            </a:fld>
            <a:endParaRPr lang="en-US">
              <a:solidFill>
                <a:prstClr val="black">
                  <a:tint val="75000"/>
                </a:prstClr>
              </a:solidFill>
            </a:endParaRPr>
          </a:p>
        </p:txBody>
      </p:sp>
    </p:spTree>
    <p:extLst>
      <p:ext uri="{BB962C8B-B14F-4D97-AF65-F5344CB8AC3E}">
        <p14:creationId xmlns="" xmlns:p14="http://schemas.microsoft.com/office/powerpoint/2010/main" val="3667408956"/>
      </p:ext>
    </p:extLst>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smtClean="0"/>
              <a:t>Legal Services Clarifications</a:t>
            </a:r>
          </a:p>
          <a:p>
            <a:pPr marL="928688" lvl="2" indent="-285750" algn="just">
              <a:buFont typeface="Wingdings" pitchFamily="2" charset="2"/>
              <a:buChar char="ü"/>
            </a:pPr>
            <a:r>
              <a:rPr lang="en-IN" sz="1950" dirty="0"/>
              <a:t>Partnership firm or a firm includes LLP ( Limited liability Partnership) for the purposes of levy (including exemption therefrom) of GST on legal services</a:t>
            </a:r>
            <a:r>
              <a:rPr lang="en-IN" sz="1950" dirty="0" smtClean="0"/>
              <a:t>.</a:t>
            </a:r>
          </a:p>
          <a:p>
            <a:pPr marL="928688" lvl="2" indent="-285750" algn="just">
              <a:buFont typeface="Wingdings" pitchFamily="2" charset="2"/>
              <a:buChar char="ü"/>
            </a:pPr>
            <a:r>
              <a:rPr lang="en-IN" sz="1950" dirty="0" smtClean="0"/>
              <a:t>Legal </a:t>
            </a:r>
            <a:r>
              <a:rPr lang="en-IN" sz="1950" dirty="0"/>
              <a:t>services (including representational services) provided by an individual advocate or a senior advocate or a firm of advocates (including LLP) provided to a business entity in taxable territory are covered under reverse charge mechanism</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10</a:t>
            </a:fld>
            <a:endParaRPr lang="en-US">
              <a:solidFill>
                <a:prstClr val="black">
                  <a:tint val="75000"/>
                </a:prstClr>
              </a:solidFill>
            </a:endParaRPr>
          </a:p>
        </p:txBody>
      </p:sp>
      <p:sp>
        <p:nvSpPr>
          <p:cNvPr id="4" name="Title 3"/>
          <p:cNvSpPr>
            <a:spLocks noGrp="1"/>
          </p:cNvSpPr>
          <p:nvPr>
            <p:ph type="title"/>
          </p:nvPr>
        </p:nvSpPr>
        <p:spPr>
          <a:xfrm>
            <a:off x="2057401" y="115094"/>
            <a:ext cx="5885760" cy="1027906"/>
          </a:xfrm>
        </p:spPr>
        <p:txBody>
          <a:bodyPr/>
          <a:lstStyle/>
          <a:p>
            <a:r>
              <a:rPr lang="en-IN" dirty="0" smtClean="0"/>
              <a:t>GST Council </a:t>
            </a:r>
            <a:r>
              <a:rPr lang="en-IN" dirty="0" smtClean="0"/>
              <a:t>Decisions</a:t>
            </a:r>
            <a:br>
              <a:rPr lang="en-IN" dirty="0" smtClean="0"/>
            </a:br>
            <a:r>
              <a:rPr lang="en-IN" dirty="0" smtClean="0"/>
              <a:t> 5</a:t>
            </a:r>
            <a:r>
              <a:rPr lang="en-IN" baseline="30000" dirty="0" smtClean="0"/>
              <a:t>th</a:t>
            </a:r>
            <a:r>
              <a:rPr lang="en-IN" dirty="0" smtClean="0"/>
              <a:t> Aug, 2017</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41351200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600204"/>
            <a:ext cx="8409709" cy="4525963"/>
          </a:xfrm>
        </p:spPr>
        <p:txBody>
          <a:bodyPr/>
          <a:lstStyle/>
          <a:p>
            <a:pPr marL="285750" indent="-285750" algn="just">
              <a:buFont typeface="Arial" panose="020B0604020202020204" pitchFamily="34" charset="0"/>
              <a:buChar char="•"/>
            </a:pPr>
            <a:r>
              <a:rPr lang="en-IN" sz="2400" dirty="0"/>
              <a:t>S</a:t>
            </a:r>
            <a:r>
              <a:rPr lang="en-IN" sz="2400" dirty="0" smtClean="0"/>
              <a:t>mall </a:t>
            </a:r>
            <a:r>
              <a:rPr lang="en-IN" sz="2400" dirty="0"/>
              <a:t>house-keeping service providers (plumbers/carpenters) providing services through Electronic Commerce Operators (ECO</a:t>
            </a:r>
            <a:r>
              <a:rPr lang="en-IN" sz="2400" dirty="0" smtClean="0"/>
              <a:t>)</a:t>
            </a:r>
          </a:p>
          <a:p>
            <a:pPr marL="800100" lvl="1" indent="-285750" algn="just">
              <a:buFont typeface="Wingdings" pitchFamily="2" charset="2"/>
              <a:buChar char="ü"/>
            </a:pPr>
            <a:r>
              <a:rPr lang="en-IN" sz="2175" dirty="0" smtClean="0"/>
              <a:t>Liability </a:t>
            </a:r>
            <a:r>
              <a:rPr lang="en-IN" sz="2175" dirty="0"/>
              <a:t>to pay GST </a:t>
            </a:r>
            <a:r>
              <a:rPr lang="en-IN" sz="2175" dirty="0" smtClean="0"/>
              <a:t>placed </a:t>
            </a:r>
            <a:r>
              <a:rPr lang="en-IN" sz="2175" dirty="0"/>
              <a:t>on </a:t>
            </a:r>
            <a:r>
              <a:rPr lang="en-IN" sz="2175" dirty="0" smtClean="0"/>
              <a:t>Ecommerce Operator under Section 9(5) of the CGST Act, </a:t>
            </a:r>
            <a:r>
              <a:rPr lang="en-IN" sz="2175" dirty="0" smtClean="0"/>
              <a:t>2017</a:t>
            </a:r>
          </a:p>
          <a:p>
            <a:pPr marL="800100" lvl="1" indent="-285750" algn="just">
              <a:buFont typeface="Wingdings" pitchFamily="2" charset="2"/>
              <a:buChar char="ü"/>
            </a:pPr>
            <a:r>
              <a:rPr lang="en-IN" sz="2400" dirty="0" smtClean="0"/>
              <a:t>Websites </a:t>
            </a:r>
            <a:r>
              <a:rPr lang="en-IN" sz="2400" dirty="0" smtClean="0"/>
              <a:t>like </a:t>
            </a:r>
            <a:r>
              <a:rPr lang="en-IN" sz="2400" dirty="0" smtClean="0">
                <a:hlinkClick r:id="rId2"/>
              </a:rPr>
              <a:t>www.zimmber.com</a:t>
            </a:r>
            <a:r>
              <a:rPr lang="en-IN" sz="2400" dirty="0" smtClean="0"/>
              <a:t> and </a:t>
            </a:r>
            <a:r>
              <a:rPr lang="en-IN" sz="2400" dirty="0" smtClean="0">
                <a:hlinkClick r:id="rId3"/>
              </a:rPr>
              <a:t>www.housejoy.com</a:t>
            </a:r>
            <a:r>
              <a:rPr lang="en-IN" sz="2400" dirty="0" smtClean="0"/>
              <a:t> are providing such services. </a:t>
            </a:r>
          </a:p>
          <a:p>
            <a:pPr marL="285750" indent="-285750" algn="just">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11</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GST Council </a:t>
            </a:r>
            <a:r>
              <a:rPr lang="en-IN" dirty="0" smtClean="0"/>
              <a:t>Decisions</a:t>
            </a:r>
            <a:br>
              <a:rPr lang="en-IN" dirty="0" smtClean="0"/>
            </a:br>
            <a:r>
              <a:rPr lang="en-IN" dirty="0" smtClean="0"/>
              <a:t> 5</a:t>
            </a:r>
            <a:r>
              <a:rPr lang="en-IN" baseline="30000" dirty="0" smtClean="0"/>
              <a:t>th</a:t>
            </a:r>
            <a:r>
              <a:rPr lang="en-IN" dirty="0" smtClean="0"/>
              <a:t> Aug, 2017</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72412025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smtClean="0"/>
              <a:t>Sectoral FAQs issued by CBEC on four more topics of Mining, Drug &amp; Pharmaceuticals, E-Commerce and Food Processing. CBEC had earlier released FAQs on three topics.</a:t>
            </a:r>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400" dirty="0" smtClean="0"/>
              <a:t>The FAQs </a:t>
            </a:r>
            <a:r>
              <a:rPr lang="en-IN" sz="2400" dirty="0"/>
              <a:t>are available at </a:t>
            </a:r>
            <a:r>
              <a:rPr lang="en-IN" sz="2400" dirty="0">
                <a:hlinkClick r:id="rId2"/>
              </a:rPr>
              <a:t>http://</a:t>
            </a:r>
            <a:r>
              <a:rPr lang="en-IN" sz="2400" dirty="0" smtClean="0">
                <a:hlinkClick r:id="rId2"/>
              </a:rPr>
              <a:t>www.cbec.gov.in/htdocs-cbec/gst/index</a:t>
            </a:r>
            <a:r>
              <a:rPr lang="en-IN" sz="2400" dirty="0" smtClean="0"/>
              <a:t> </a:t>
            </a:r>
            <a:r>
              <a:rPr lang="en-IN" sz="2400" dirty="0" smtClean="0"/>
              <a:t> under  </a:t>
            </a:r>
            <a:r>
              <a:rPr lang="en-IN" sz="2400" dirty="0" err="1" smtClean="0"/>
              <a:t>MyGST</a:t>
            </a:r>
            <a:r>
              <a:rPr lang="en-IN" sz="2400" dirty="0" smtClean="0"/>
              <a:t> </a:t>
            </a:r>
            <a:r>
              <a:rPr lang="en-IN" sz="2400" dirty="0" smtClean="0"/>
              <a:t>. </a:t>
            </a:r>
            <a:endParaRPr lang="en-IN" sz="2400" dirty="0" smtClean="0"/>
          </a:p>
          <a:p>
            <a:pPr marL="285750" indent="-285750">
              <a:buFont typeface="Arial" panose="020B0604020202020204" pitchFamily="34" charset="0"/>
              <a:buChar char="•"/>
            </a:pPr>
            <a:endParaRPr lang="en-IN" sz="2400" dirty="0"/>
          </a:p>
          <a:p>
            <a:pPr marL="285750" indent="-285750">
              <a:buFont typeface="Arial" panose="020B0604020202020204" pitchFamily="34" charset="0"/>
              <a:buChar char="•"/>
            </a:pPr>
            <a:r>
              <a:rPr lang="en-IN" sz="2400" dirty="0" smtClean="0"/>
              <a:t>Some of </a:t>
            </a:r>
            <a:r>
              <a:rPr lang="en-IN" sz="2400" dirty="0" smtClean="0"/>
              <a:t>the important  Q&amp;As </a:t>
            </a:r>
            <a:r>
              <a:rPr lang="en-IN" sz="2400" dirty="0" smtClean="0"/>
              <a:t>are </a:t>
            </a:r>
            <a:r>
              <a:rPr lang="en-IN" sz="2400" dirty="0" smtClean="0"/>
              <a:t>reproduced here-in-after. </a:t>
            </a:r>
            <a:endParaRPr lang="en-IN" sz="2400" dirty="0" smtClean="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12</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Sectoral FAQs </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1753848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r>
              <a:rPr lang="en-IN" sz="2400" b="1" dirty="0" smtClean="0"/>
              <a:t>Q. In </a:t>
            </a:r>
            <a:r>
              <a:rPr lang="en-IN" sz="2400" b="1" dirty="0"/>
              <a:t>case no supplies are made against an advance, will the dealer have to issue a “refund voucher” only for the advance or for advance including GST? </a:t>
            </a:r>
            <a:endParaRPr lang="en-IN" sz="2400" b="1" dirty="0" smtClean="0"/>
          </a:p>
          <a:p>
            <a:pPr marL="285750" indent="-285750">
              <a:buFont typeface="Arial" panose="020B0604020202020204" pitchFamily="34" charset="0"/>
              <a:buChar char="•"/>
            </a:pPr>
            <a:endParaRPr lang="en-IN" sz="2400" dirty="0" smtClean="0"/>
          </a:p>
          <a:p>
            <a:pPr marL="285750" indent="-285750" algn="just"/>
            <a:r>
              <a:rPr lang="en-IN" sz="2400" i="1" dirty="0" smtClean="0"/>
              <a:t>A. </a:t>
            </a:r>
            <a:r>
              <a:rPr lang="en-IN" sz="2400" i="1" dirty="0" smtClean="0"/>
              <a:t> Refund </a:t>
            </a:r>
            <a:r>
              <a:rPr lang="en-IN" sz="2400" i="1" dirty="0"/>
              <a:t>voucher has to be made for the full value of advance, including the amount of GST. </a:t>
            </a:r>
            <a:endParaRPr lang="en-IN" sz="2400" i="1" dirty="0" smtClean="0"/>
          </a:p>
          <a:p>
            <a:pPr marL="285750" indent="-285750">
              <a:buFont typeface="Arial" panose="020B0604020202020204" pitchFamily="34" charset="0"/>
              <a:buChar char="•"/>
            </a:pPr>
            <a:endParaRPr lang="en-IN" i="1"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smtClean="0"/>
          </a:p>
          <a:p>
            <a:pPr marL="285750" indent="-285750">
              <a:buFont typeface="Arial" panose="020B0604020202020204" pitchFamily="34" charset="0"/>
              <a:buChar char="•"/>
            </a:pPr>
            <a:r>
              <a:rPr lang="en-IN" dirty="0">
                <a:hlinkClick r:id="rId2"/>
              </a:rPr>
              <a:t>http://www.cbec.gov.in/resources//</a:t>
            </a:r>
            <a:r>
              <a:rPr lang="en-IN" dirty="0" smtClean="0">
                <a:hlinkClick r:id="rId2"/>
              </a:rPr>
              <a:t>htdocs-cbec/gst/faq-mining.pdf</a:t>
            </a:r>
            <a:endParaRPr lang="en-IN" dirty="0" smtClean="0"/>
          </a:p>
          <a:p>
            <a:pPr marL="285750" indent="-285750">
              <a:buFont typeface="Arial" panose="020B0604020202020204" pitchFamily="34" charset="0"/>
              <a:buChar char="•"/>
            </a:pP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13</a:t>
            </a:fld>
            <a:endParaRPr lang="en-US">
              <a:solidFill>
                <a:prstClr val="black">
                  <a:tint val="75000"/>
                </a:prstClr>
              </a:solidFill>
            </a:endParaRPr>
          </a:p>
        </p:txBody>
      </p:sp>
      <p:sp>
        <p:nvSpPr>
          <p:cNvPr id="4" name="Title 3"/>
          <p:cNvSpPr>
            <a:spLocks noGrp="1"/>
          </p:cNvSpPr>
          <p:nvPr>
            <p:ph type="title"/>
          </p:nvPr>
        </p:nvSpPr>
        <p:spPr>
          <a:xfrm>
            <a:off x="2057401" y="115094"/>
            <a:ext cx="4856017" cy="1027906"/>
          </a:xfrm>
        </p:spPr>
        <p:txBody>
          <a:bodyPr/>
          <a:lstStyle/>
          <a:p>
            <a:r>
              <a:rPr lang="en-IN" dirty="0" smtClean="0"/>
              <a:t>Advances in GST</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71812972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4073" y="1155880"/>
            <a:ext cx="8451271" cy="4970288"/>
          </a:xfrm>
        </p:spPr>
        <p:txBody>
          <a:bodyPr/>
          <a:lstStyle/>
          <a:p>
            <a:pPr marL="285750" indent="-285750"/>
            <a:r>
              <a:rPr lang="en-IN" sz="2400" b="1" dirty="0" smtClean="0"/>
              <a:t>Q. How </a:t>
            </a:r>
            <a:r>
              <a:rPr lang="en-IN" sz="2400" b="1" dirty="0"/>
              <a:t>do I show the advance received in GSTR 1? </a:t>
            </a:r>
            <a:endParaRPr lang="en-IN" sz="2400" b="1" dirty="0" smtClean="0"/>
          </a:p>
          <a:p>
            <a:pPr marL="285750" indent="-285750" algn="just"/>
            <a:r>
              <a:rPr lang="en-IN" sz="2400" i="1" dirty="0" smtClean="0"/>
              <a:t>A. Where </a:t>
            </a:r>
            <a:r>
              <a:rPr lang="en-IN" sz="2400" i="1" dirty="0"/>
              <a:t>against an advance the invoice is issued in the same tax period, the advance need not be shown separately in Form GSTR-1 but the specified details of invoice itself can be directly uploaded on the system. </a:t>
            </a:r>
            <a:endParaRPr lang="en-IN" sz="2400" i="1" dirty="0" smtClean="0"/>
          </a:p>
          <a:p>
            <a:pPr marL="285750" indent="-285750" algn="just"/>
            <a:r>
              <a:rPr lang="en-IN" sz="2400" i="1" dirty="0" smtClean="0"/>
              <a:t>	Details </a:t>
            </a:r>
            <a:r>
              <a:rPr lang="en-IN" sz="2400" i="1" dirty="0"/>
              <a:t>of all advances against which the invoices have not been issued till the end of the tax period shall have to be reported on a consolidated basis in Table 11 of Form GSTR-1. As and when the invoices against these advances are issued, they have to be declared in Form GSTR-1 and the adjustment of the tax paid on advances against the tax payable on the invoices uploaded in Form GSTR-1 shall have to be done in Table 11 of Form GSTR-1.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Advances in GST</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99550101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r>
              <a:rPr lang="en-IN" sz="2400" b="1" dirty="0" smtClean="0"/>
              <a:t>Q. Whether </a:t>
            </a:r>
            <a:r>
              <a:rPr lang="en-IN" sz="2400" b="1" dirty="0"/>
              <a:t>formulations cleared have to be assessed to GST under transfer price mechanism or on the basis of MRP printed on them? </a:t>
            </a:r>
            <a:endParaRPr lang="en-IN" sz="2400" b="1" dirty="0" smtClean="0"/>
          </a:p>
          <a:p>
            <a:pPr marL="285750" indent="-285750">
              <a:buFont typeface="Arial" panose="020B0604020202020204" pitchFamily="34" charset="0"/>
              <a:buChar char="•"/>
            </a:pPr>
            <a:endParaRPr lang="en-IN" sz="2400" b="1" dirty="0"/>
          </a:p>
          <a:p>
            <a:pPr marL="285750" indent="-285750" algn="just"/>
            <a:r>
              <a:rPr lang="en-IN" sz="2400" i="1" dirty="0" smtClean="0"/>
              <a:t>A. The </a:t>
            </a:r>
            <a:r>
              <a:rPr lang="en-IN" sz="2400" i="1" dirty="0"/>
              <a:t>assessment of drugs and formulations under GST would be on the basis of transaction value at each level of supply with end to end ITC chain for neutralizing the GST paid at the procurement level.</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15</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Drugs and Pharma FAQs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88846075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r>
              <a:rPr lang="en-IN" sz="2400" b="1" dirty="0" smtClean="0"/>
              <a:t>Q. What </a:t>
            </a:r>
            <a:r>
              <a:rPr lang="en-IN" sz="2400" b="1" dirty="0"/>
              <a:t>are the requirements for clearance of physician samples distributed free of cost? </a:t>
            </a:r>
            <a:endParaRPr lang="en-IN" sz="2400" b="1" dirty="0" smtClean="0"/>
          </a:p>
          <a:p>
            <a:pPr marL="285750" indent="-285750">
              <a:buFont typeface="Arial" panose="020B0604020202020204" pitchFamily="34" charset="0"/>
              <a:buChar char="•"/>
            </a:pPr>
            <a:endParaRPr lang="en-IN" dirty="0"/>
          </a:p>
          <a:p>
            <a:pPr marL="285750" indent="-285750" algn="just"/>
            <a:r>
              <a:rPr lang="en-IN" sz="2400" i="1" dirty="0" smtClean="0"/>
              <a:t>A. In </a:t>
            </a:r>
            <a:r>
              <a:rPr lang="en-IN" sz="2400" i="1" dirty="0"/>
              <a:t>case of clearance of physician samples distributed free of cost, the ITC availed on the said samples has to be reversed in view of the provisions under Section 17(5)(h) of the CGST Act, 2017.No tax is payable on clearance of physician samples distributed free of cost as the value of supply is zero and no credit has been availed.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Physician Samples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00527778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55880"/>
            <a:ext cx="8229600" cy="4970288"/>
          </a:xfrm>
        </p:spPr>
        <p:txBody>
          <a:bodyPr/>
          <a:lstStyle/>
          <a:p>
            <a:pPr marL="285750" indent="-285750" algn="just"/>
            <a:r>
              <a:rPr lang="en-IN" sz="2400" b="1" dirty="0" smtClean="0"/>
              <a:t>Q. What </a:t>
            </a:r>
            <a:r>
              <a:rPr lang="en-IN" sz="2400" b="1" dirty="0"/>
              <a:t>is the procedure for movement of time expired medicines from the retail outlets to the manufacturer for destruction? </a:t>
            </a:r>
            <a:endParaRPr lang="en-IN" sz="2400" b="1" dirty="0" smtClean="0"/>
          </a:p>
          <a:p>
            <a:pPr marL="285750" indent="-285750" algn="just"/>
            <a:r>
              <a:rPr lang="en-IN" sz="2400" i="1" dirty="0" smtClean="0"/>
              <a:t>A. In </a:t>
            </a:r>
            <a:r>
              <a:rPr lang="en-IN" sz="2400" i="1" dirty="0"/>
              <a:t>such cases, the manufacturer may issue a credit note within the time specified in sub-section (2) of section 34 of the CGST Act, 2017 subject to the condition that the person returning the expired medicines reduces his ITC. Subsequently, when the time expired goods are destroyed, the manufacturer has to reverse his ITC on account of goods being destroyed. Where the goods are returned after the time limit specified in section 34(2) of the CGST Act, 2017, the registered person returning the goods shall issue a tax invoice, as it is a supply within the meaning of Section 7 of the CGST Act, 2017.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17</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Time Expired Medicines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46193029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4"/>
            <a:ext cx="8437418" cy="4525963"/>
          </a:xfrm>
        </p:spPr>
        <p:txBody>
          <a:bodyPr/>
          <a:lstStyle/>
          <a:p>
            <a:pPr marL="285750" indent="-285750" algn="just"/>
            <a:r>
              <a:rPr lang="en-IN" sz="2400" b="1" dirty="0" smtClean="0"/>
              <a:t>Q. How </a:t>
            </a:r>
            <a:r>
              <a:rPr lang="en-IN" sz="2400" b="1" dirty="0"/>
              <a:t>loan and licensee units carry out their operations in GST regime? </a:t>
            </a:r>
            <a:endParaRPr lang="en-IN" sz="2400" b="1" dirty="0" smtClean="0"/>
          </a:p>
          <a:p>
            <a:pPr marL="285750" indent="-285750" algn="just"/>
            <a:r>
              <a:rPr lang="en-IN" sz="2400" i="1" dirty="0" smtClean="0"/>
              <a:t>A. GST </a:t>
            </a:r>
            <a:r>
              <a:rPr lang="en-IN" sz="2400" i="1" dirty="0"/>
              <a:t>law does not have any special provision for loan and licensee units. Where the contract are in the nature of performance of job-work, these units can opt to follow the procedure laid down in section 143 of the CGST Act, 2017 i.e. the principal can send any inputs etc. to such units without payment of tax and the principal can clear the goods from the premises of such units if the principal declares these units as his additional place of business or where such units are themselves registered under section 25 of CGST Act, 2017. </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Loan &amp; Licensee arrangements in Pharma</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51665246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r>
              <a:rPr lang="en-IN" b="1" dirty="0" smtClean="0"/>
              <a:t>Q. As </a:t>
            </a:r>
            <a:r>
              <a:rPr lang="en-IN" b="1" dirty="0"/>
              <a:t>per Chapter 53 heading 5303 of the GST rate schedule, raw jute has been kept at the NIL rate slab. Thus, it is presumed that suppliers dealing only in raw jute are not required to register themselves under GST. But Jute Mills are asking their raw jute suppliers to mandatorily register themselves else their supplies would not be accepted. Please clarify whether raw jute suppliers are liable for registration? </a:t>
            </a:r>
            <a:endParaRPr lang="en-IN" b="1" dirty="0" smtClean="0"/>
          </a:p>
          <a:p>
            <a:pPr marL="285750" indent="-285750">
              <a:buFont typeface="Arial" panose="020B0604020202020204" pitchFamily="34" charset="0"/>
              <a:buChar char="•"/>
            </a:pPr>
            <a:endParaRPr lang="en-IN" dirty="0" smtClean="0"/>
          </a:p>
          <a:p>
            <a:pPr marL="285750" indent="-285750" algn="just"/>
            <a:r>
              <a:rPr lang="en-IN" i="1" dirty="0" smtClean="0"/>
              <a:t>A. Raw </a:t>
            </a:r>
            <a:r>
              <a:rPr lang="en-IN" i="1" dirty="0"/>
              <a:t>jute has been kept at NIL rate of GST i.e. there would be no tax on raw jute. Therefore, as per Section 23 (1) (a) of the CGST Act, 2017 the suppliers dealing only in raw jute are not required to register. Jute mills are not required to pay tax under Reverse Charge Mechanism (RCM) as mentioned under Section 9(4) of the CGST Act, 2017 because both the goods have been kept at NIL rate of duty. </a:t>
            </a:r>
            <a:endParaRPr lang="en-IN" i="1" dirty="0" smtClean="0"/>
          </a:p>
          <a:p>
            <a:pPr marL="285750" indent="-285750" algn="just"/>
            <a:r>
              <a:rPr lang="en-IN" i="1" dirty="0" smtClean="0"/>
              <a:t>	Similarly</a:t>
            </a:r>
            <a:r>
              <a:rPr lang="en-IN" i="1" dirty="0"/>
              <a:t>, Raw Silk has also been kept at NIL rate of GST i.e. there would be no tax on raw silk. Therefore, the suppliers dealing only in raw silk are also not required to register.</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19</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Textiles FAQs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69028899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0" dirty="0" smtClean="0"/>
              <a:t>Background</a:t>
            </a:r>
            <a:endParaRPr lang="en-IN" sz="3200" b="0" dirty="0"/>
          </a:p>
        </p:txBody>
      </p:sp>
      <p:sp>
        <p:nvSpPr>
          <p:cNvPr id="3" name="Content Placeholder 2"/>
          <p:cNvSpPr>
            <a:spLocks noGrp="1"/>
          </p:cNvSpPr>
          <p:nvPr>
            <p:ph idx="1"/>
          </p:nvPr>
        </p:nvSpPr>
        <p:spPr/>
        <p:txBody>
          <a:bodyPr>
            <a:normAutofit/>
          </a:bodyPr>
          <a:lstStyle/>
          <a:p>
            <a:pPr lvl="1" algn="just"/>
            <a:r>
              <a:rPr lang="en-IN" sz="2800" dirty="0" smtClean="0"/>
              <a:t>This Presentation covers the GST changes / observations/ press releases/ Tweet FAQs/ Sectoral FAQs released by CBEC since the last update on 29.07.2017. It supplements the earlier GST Updates. </a:t>
            </a:r>
          </a:p>
          <a:p>
            <a:pPr lvl="1" algn="just"/>
            <a:r>
              <a:rPr lang="en-IN" sz="2800" dirty="0" smtClean="0"/>
              <a:t>This presentation is based on CGST Act/Rules/ Notifications. Similar parallel provisions in State Laws may be referred to as required </a:t>
            </a:r>
            <a:endParaRPr lang="en-IN" sz="2800" dirty="0"/>
          </a:p>
          <a:p>
            <a:pPr marL="257175" lvl="1" indent="0">
              <a:buNone/>
            </a:pPr>
            <a:endParaRPr lang="en-IN" sz="2400" b="1" dirty="0"/>
          </a:p>
          <a:p>
            <a:pPr lvl="1"/>
            <a:endParaRPr lang="en-IN" sz="2100" b="1"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 xmlns:p14="http://schemas.microsoft.com/office/powerpoint/2010/main" val="379083560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r>
              <a:rPr lang="en-IN" sz="2400" b="1" dirty="0" smtClean="0"/>
              <a:t>Q. No </a:t>
            </a:r>
            <a:r>
              <a:rPr lang="en-IN" sz="2400" b="1" dirty="0"/>
              <a:t>rates have been announced for Jute bags and Jute blended bags. It is feared that they may be placed under Chapter 42 for leather wherein the rate for leather bags is indicated as 28</a:t>
            </a:r>
            <a:r>
              <a:rPr lang="en-IN" sz="2400" b="1" dirty="0" smtClean="0"/>
              <a:t>%.?</a:t>
            </a:r>
          </a:p>
          <a:p>
            <a:pPr marL="285750" indent="-285750" algn="just">
              <a:buFont typeface="Arial" panose="020B0604020202020204" pitchFamily="34" charset="0"/>
              <a:buChar char="•"/>
            </a:pPr>
            <a:endParaRPr lang="en-IN" sz="2400" dirty="0"/>
          </a:p>
          <a:p>
            <a:pPr marL="285750" indent="-285750" algn="just"/>
            <a:r>
              <a:rPr lang="en-IN" sz="2400" i="1" dirty="0" smtClean="0"/>
              <a:t>A. The </a:t>
            </a:r>
            <a:r>
              <a:rPr lang="en-IN" sz="2400" i="1" dirty="0"/>
              <a:t>bags made of jute are clearly specified in the rate schedule under heading 4202 22 30. The rates for Hand bags and shopping bags of jute is 18%.</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20</a:t>
            </a:fld>
            <a:endParaRPr lang="en-US">
              <a:solidFill>
                <a:prstClr val="black">
                  <a:tint val="75000"/>
                </a:prstClr>
              </a:solidFill>
            </a:endParaRPr>
          </a:p>
        </p:txBody>
      </p:sp>
      <p:sp>
        <p:nvSpPr>
          <p:cNvPr id="4" name="Title 3"/>
          <p:cNvSpPr>
            <a:spLocks noGrp="1"/>
          </p:cNvSpPr>
          <p:nvPr>
            <p:ph type="title"/>
          </p:nvPr>
        </p:nvSpPr>
        <p:spPr>
          <a:xfrm>
            <a:off x="2057401" y="115094"/>
            <a:ext cx="5896777" cy="1027906"/>
          </a:xfrm>
        </p:spPr>
        <p:txBody>
          <a:bodyPr/>
          <a:lstStyle/>
          <a:p>
            <a:r>
              <a:rPr lang="en-IN" dirty="0" smtClean="0"/>
              <a:t>Textiles FAQs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13219199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115094"/>
            <a:ext cx="5918199" cy="1027906"/>
          </a:xfrm>
        </p:spPr>
        <p:txBody>
          <a:bodyPr>
            <a:normAutofit/>
          </a:bodyPr>
          <a:lstStyle/>
          <a:p>
            <a:r>
              <a:rPr lang="en-IN" sz="3200" b="0" dirty="0" smtClean="0"/>
              <a:t>Any </a:t>
            </a:r>
            <a:r>
              <a:rPr lang="en-IN" sz="3200" b="0" dirty="0" smtClean="0"/>
              <a:t>ISSUES? </a:t>
            </a:r>
            <a:endParaRPr lang="en-IN" sz="3200" b="0" dirty="0"/>
          </a:p>
        </p:txBody>
      </p:sp>
      <p:sp>
        <p:nvSpPr>
          <p:cNvPr id="3" name="Content Placeholder 2"/>
          <p:cNvSpPr>
            <a:spLocks noGrp="1"/>
          </p:cNvSpPr>
          <p:nvPr>
            <p:ph idx="1"/>
          </p:nvPr>
        </p:nvSpPr>
        <p:spPr>
          <a:xfrm>
            <a:off x="768096" y="2286000"/>
            <a:ext cx="7473536" cy="4023360"/>
          </a:xfrm>
        </p:spPr>
        <p:txBody>
          <a:bodyPr>
            <a:normAutofit/>
          </a:bodyPr>
          <a:lstStyle/>
          <a:p>
            <a:pPr lvl="1"/>
            <a:r>
              <a:rPr lang="en-IN" sz="2400" dirty="0" smtClean="0"/>
              <a:t>Twitter Handles</a:t>
            </a:r>
          </a:p>
          <a:p>
            <a:pPr lvl="1"/>
            <a:r>
              <a:rPr lang="en-IN" sz="2400" dirty="0" smtClean="0"/>
              <a:t>For General Questions</a:t>
            </a:r>
            <a:endParaRPr lang="en-IN" sz="2400" dirty="0"/>
          </a:p>
          <a:p>
            <a:pPr lvl="1"/>
            <a:r>
              <a:rPr lang="en-IN" sz="2400" dirty="0">
                <a:hlinkClick r:id="rId2"/>
              </a:rPr>
              <a:t>https://</a:t>
            </a:r>
            <a:r>
              <a:rPr lang="en-IN" sz="2400" dirty="0" smtClean="0">
                <a:hlinkClick r:id="rId2"/>
              </a:rPr>
              <a:t>twitter.com/askGST_GoI</a:t>
            </a:r>
            <a:endParaRPr lang="en-IN" sz="2400" dirty="0" smtClean="0"/>
          </a:p>
          <a:p>
            <a:pPr lvl="1"/>
            <a:r>
              <a:rPr lang="en-IN" sz="2400" dirty="0" smtClean="0"/>
              <a:t>For technology related issues</a:t>
            </a:r>
          </a:p>
          <a:p>
            <a:pPr lvl="1"/>
            <a:r>
              <a:rPr lang="en-IN" sz="2400" dirty="0">
                <a:hlinkClick r:id="rId3"/>
              </a:rPr>
              <a:t>https://</a:t>
            </a:r>
            <a:r>
              <a:rPr lang="en-IN" sz="2400" dirty="0" smtClean="0">
                <a:hlinkClick r:id="rId3"/>
              </a:rPr>
              <a:t>twitter.com/askGSTech</a:t>
            </a:r>
            <a:endParaRPr lang="en-IN" sz="2400" dirty="0" smtClean="0"/>
          </a:p>
          <a:p>
            <a:pPr lvl="1"/>
            <a:r>
              <a:rPr lang="en-IN" sz="2400" dirty="0" smtClean="0"/>
              <a:t>NACIN twitter</a:t>
            </a:r>
          </a:p>
          <a:p>
            <a:pPr lvl="1"/>
            <a:r>
              <a:rPr lang="en-IN" sz="2400" dirty="0">
                <a:hlinkClick r:id="rId4"/>
              </a:rPr>
              <a:t>https://</a:t>
            </a:r>
            <a:r>
              <a:rPr lang="en-IN" sz="2400" dirty="0" smtClean="0">
                <a:hlinkClick r:id="rId4"/>
              </a:rPr>
              <a:t>twitter.com/GSTNACIN</a:t>
            </a:r>
            <a:endParaRPr lang="en-IN" sz="2400" dirty="0" smtClean="0"/>
          </a:p>
          <a:p>
            <a:pPr marL="128016" lvl="1" indent="0">
              <a:buNone/>
            </a:pPr>
            <a:endParaRPr lang="en-IN" sz="2400"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 xmlns:p14="http://schemas.microsoft.com/office/powerpoint/2010/main" val="3133015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smtClean="0">
                <a:solidFill>
                  <a:schemeClr val="bg1"/>
                </a:solidFill>
              </a:rPr>
              <a:t/>
            </a:r>
            <a:br>
              <a:rPr lang="en-IN" b="1" dirty="0" smtClean="0">
                <a:solidFill>
                  <a:schemeClr val="bg1"/>
                </a:solidFill>
              </a:rPr>
            </a:br>
            <a:r>
              <a:rPr lang="en-IN" b="1" dirty="0" smtClean="0">
                <a:solidFill>
                  <a:schemeClr val="bg1"/>
                </a:solidFill>
              </a:rPr>
              <a:t/>
            </a:r>
            <a:br>
              <a:rPr lang="en-IN" b="1" dirty="0" smtClean="0">
                <a:solidFill>
                  <a:schemeClr val="bg1"/>
                </a:solidFill>
              </a:rPr>
            </a:br>
            <a:r>
              <a:rPr lang="en-US" b="1" dirty="0" smtClean="0">
                <a:solidFill>
                  <a:schemeClr val="bg1"/>
                </a:solidFill>
              </a:rPr>
              <a:t/>
            </a:r>
            <a:br>
              <a:rPr lang="en-US" b="1" dirty="0" smtClean="0">
                <a:solidFill>
                  <a:schemeClr val="bg1"/>
                </a:solidFill>
              </a:rPr>
            </a:br>
            <a:endParaRPr lang="en-IN" dirty="0">
              <a:solidFill>
                <a:srgbClr val="002060"/>
              </a:solidFill>
              <a:latin typeface="Berlin Sans FB Demi" pitchFamily="34" charset="0"/>
            </a:endParaRPr>
          </a:p>
        </p:txBody>
      </p:sp>
      <p:sp>
        <p:nvSpPr>
          <p:cNvPr id="10" name="Content Placeholder 9"/>
          <p:cNvSpPr>
            <a:spLocks noGrp="1"/>
          </p:cNvSpPr>
          <p:nvPr>
            <p:ph type="subTitle" idx="1"/>
          </p:nvPr>
        </p:nvSpPr>
        <p:spPr>
          <a:xfrm>
            <a:off x="1371600" y="3006330"/>
            <a:ext cx="6400800" cy="1314450"/>
          </a:xfrm>
        </p:spPr>
        <p:txBody>
          <a:bodyPr>
            <a:noAutofit/>
          </a:bodyPr>
          <a:lstStyle/>
          <a:p>
            <a:pPr algn="ctr"/>
            <a:r>
              <a:rPr lang="en-IN" sz="3713" b="1" dirty="0">
                <a:solidFill>
                  <a:schemeClr val="tx1"/>
                </a:solidFill>
              </a:rPr>
              <a:t>THANK YOU </a:t>
            </a:r>
            <a:r>
              <a:rPr lang="en-IN" dirty="0" smtClean="0">
                <a:solidFill>
                  <a:schemeClr val="tx1"/>
                </a:solidFill>
              </a:rPr>
              <a:t> </a:t>
            </a:r>
            <a:endParaRPr lang="en-IN" dirty="0">
              <a:solidFill>
                <a:schemeClr val="tx1"/>
              </a:solidFill>
            </a:endParaRPr>
          </a:p>
        </p:txBody>
      </p:sp>
      <p:sp>
        <p:nvSpPr>
          <p:cNvPr id="6" name="Footer Placeholder 5"/>
          <p:cNvSpPr>
            <a:spLocks noGrp="1"/>
          </p:cNvSpPr>
          <p:nvPr>
            <p:ph type="ftr" sz="quarter" idx="11"/>
          </p:nvPr>
        </p:nvSpPr>
        <p:spPr/>
        <p:txBody>
          <a:bodyPr/>
          <a:lstStyle/>
          <a:p>
            <a:r>
              <a:rPr lang="en-IN" smtClean="0"/>
              <a:t>National Academy of Customs, Indirect Taxes and Narcotics (NACIN)</a:t>
            </a:r>
            <a:endParaRPr lang="en-US" dirty="0"/>
          </a:p>
        </p:txBody>
      </p:sp>
      <p:sp>
        <p:nvSpPr>
          <p:cNvPr id="8" name="Slide Number Placeholder 7"/>
          <p:cNvSpPr>
            <a:spLocks noGrp="1"/>
          </p:cNvSpPr>
          <p:nvPr>
            <p:ph type="sldNum" sz="quarter" idx="4294967295"/>
          </p:nvPr>
        </p:nvSpPr>
        <p:spPr>
          <a:xfrm>
            <a:off x="6553200" y="6356354"/>
            <a:ext cx="2133600" cy="365125"/>
          </a:xfrm>
          <a:prstGeom prst="rect">
            <a:avLst/>
          </a:prstGeom>
        </p:spPr>
        <p:txBody>
          <a:bodyPr/>
          <a:lstStyle/>
          <a:p>
            <a:fld id="{B6F15528-21DE-4FAA-801E-634DDDAF4B2B}" type="slidenum">
              <a:rPr lang="en-US" smtClean="0">
                <a:solidFill>
                  <a:prstClr val="black">
                    <a:tint val="75000"/>
                  </a:prstClr>
                </a:solidFill>
              </a:rPr>
              <a:pPr/>
              <a:t>22</a:t>
            </a:fld>
            <a:endParaRPr lang="en-US">
              <a:solidFill>
                <a:prstClr val="black">
                  <a:tint val="75000"/>
                </a:prstClr>
              </a:solidFill>
            </a:endParaRPr>
          </a:p>
        </p:txBody>
      </p:sp>
      <p:sp>
        <p:nvSpPr>
          <p:cNvPr id="7" name="TextBox 6"/>
          <p:cNvSpPr txBox="1"/>
          <p:nvPr/>
        </p:nvSpPr>
        <p:spPr>
          <a:xfrm>
            <a:off x="6158430" y="1138180"/>
            <a:ext cx="1685581" cy="300082"/>
          </a:xfrm>
          <a:prstGeom prst="rect">
            <a:avLst/>
          </a:prstGeom>
          <a:noFill/>
        </p:spPr>
        <p:txBody>
          <a:bodyPr wrap="square" rtlCol="0">
            <a:spAutoFit/>
          </a:bodyPr>
          <a:lstStyle/>
          <a:p>
            <a:endParaRPr lang="en-US" sz="1350" dirty="0"/>
          </a:p>
        </p:txBody>
      </p:sp>
    </p:spTree>
    <p:extLst>
      <p:ext uri="{BB962C8B-B14F-4D97-AF65-F5344CB8AC3E}">
        <p14:creationId xmlns="" xmlns:p14="http://schemas.microsoft.com/office/powerpoint/2010/main" val="1254616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heckerboard(across)">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dirty="0"/>
              <a:t>'High Sea Sales' is a common trade practice whereby the original importer sells the goods to a third person before the goods are entered for customs clearance. After the High sea sale of the goods, the Customs declarations i.e. Bill of Entry </a:t>
            </a:r>
            <a:r>
              <a:rPr lang="en-IN" sz="2400" dirty="0" err="1"/>
              <a:t>etc</a:t>
            </a:r>
            <a:r>
              <a:rPr lang="en-IN" sz="2400" dirty="0"/>
              <a:t> is filed by the person who buys the goods from the original importer during the said sale. </a:t>
            </a:r>
            <a:endParaRPr lang="en-IN" sz="2400" dirty="0" smtClean="0"/>
          </a:p>
          <a:p>
            <a:pPr marL="285750" indent="-285750" algn="just">
              <a:buFont typeface="Arial" panose="020B0604020202020204" pitchFamily="34" charset="0"/>
              <a:buChar char="•"/>
            </a:pPr>
            <a:r>
              <a:rPr lang="en-IN" sz="2400" b="1" dirty="0" smtClean="0"/>
              <a:t>CBEC </a:t>
            </a:r>
            <a:r>
              <a:rPr lang="en-IN" sz="2400" b="1" dirty="0"/>
              <a:t>Circular No. 32/2004-Cus., dated </a:t>
            </a:r>
            <a:r>
              <a:rPr lang="en-IN" sz="2400" b="1" dirty="0" smtClean="0"/>
              <a:t>11-5-2004</a:t>
            </a:r>
            <a:r>
              <a:rPr lang="en-IN" sz="2400" dirty="0" smtClean="0"/>
              <a:t>: In High </a:t>
            </a:r>
            <a:r>
              <a:rPr lang="en-IN" sz="2400" dirty="0"/>
              <a:t>sea sales </a:t>
            </a:r>
            <a:r>
              <a:rPr lang="en-IN" sz="2400" dirty="0" smtClean="0"/>
              <a:t>the </a:t>
            </a:r>
            <a:r>
              <a:rPr lang="en-IN" sz="2400" dirty="0"/>
              <a:t>contract price paid by the last high sea sales buyer </a:t>
            </a:r>
            <a:r>
              <a:rPr lang="en-IN" sz="2400" dirty="0" smtClean="0"/>
              <a:t>shall form the basis for the </a:t>
            </a:r>
            <a:r>
              <a:rPr lang="en-IN" sz="2400" dirty="0"/>
              <a:t>Customs </a:t>
            </a:r>
            <a:r>
              <a:rPr lang="en-IN" sz="2400" dirty="0" smtClean="0"/>
              <a:t>valuation.</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3</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GST on High Sea Sales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5726929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lgn="just">
              <a:buFont typeface="Arial" panose="020B0604020202020204" pitchFamily="34" charset="0"/>
              <a:buChar char="•"/>
            </a:pPr>
            <a:r>
              <a:rPr lang="en-IN" sz="2400" b="1" dirty="0" smtClean="0"/>
              <a:t>GST Council Decision</a:t>
            </a:r>
            <a:r>
              <a:rPr lang="en-IN" sz="2400" dirty="0" smtClean="0"/>
              <a:t>: IGST </a:t>
            </a:r>
            <a:r>
              <a:rPr lang="en-IN" sz="2400" dirty="0"/>
              <a:t>on high sea sale (s) transactions of imported goods, whether one or multiple, shall be levied and collected only at the time of importation i.e. when the import declarations are filed before the Customs authorities for the customs clearance purposes for the first time. Further, value addition accruing in each such high sea sale shall form part of the value on which IGST is collected at the time of clearance. </a:t>
            </a:r>
            <a:endParaRPr lang="en-IN" sz="2400" dirty="0" smtClean="0"/>
          </a:p>
          <a:p>
            <a:pPr marL="285750" indent="-285750" algn="just">
              <a:buFont typeface="Arial" panose="020B0604020202020204" pitchFamily="34" charset="0"/>
              <a:buChar char="•"/>
            </a:pPr>
            <a:endParaRPr lang="en-IN" sz="2400" dirty="0"/>
          </a:p>
          <a:p>
            <a:pPr marL="285750" indent="-285750" algn="just">
              <a:buFont typeface="Arial" panose="020B0604020202020204" pitchFamily="34" charset="0"/>
              <a:buChar char="•"/>
            </a:pPr>
            <a:r>
              <a:rPr lang="en-IN" sz="2400" dirty="0">
                <a:hlinkClick r:id="rId2"/>
              </a:rPr>
              <a:t>http://www.cbec.gov.in/resources//</a:t>
            </a:r>
            <a:r>
              <a:rPr lang="en-IN" sz="2400" dirty="0" smtClean="0">
                <a:hlinkClick r:id="rId2"/>
              </a:rPr>
              <a:t>htdocs-cbec/customs/cs-circulars/cs-circulars-2017/circ33-2017cs.pdf</a:t>
            </a:r>
            <a:endParaRPr lang="en-IN" sz="2400" dirty="0" smtClean="0"/>
          </a:p>
          <a:p>
            <a:pPr algn="just"/>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4</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GST on HSS</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55960420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Job work services in respect of the textiles and textile products (including MMF yarn, garments, made-ups, etc. falling in Chapters 50 to 63</a:t>
            </a:r>
            <a:r>
              <a:rPr lang="en-IN" sz="2400" dirty="0" smtClean="0"/>
              <a:t>)</a:t>
            </a:r>
          </a:p>
          <a:p>
            <a:pPr marL="800100" lvl="1" indent="-285750">
              <a:buFont typeface="Wingdings" pitchFamily="2" charset="2"/>
              <a:buChar char="ü"/>
            </a:pPr>
            <a:r>
              <a:rPr lang="en-IN" sz="2400" dirty="0" smtClean="0"/>
              <a:t>Rate reduced from 18% /5% ( different types) to uniform 5% on all types of job works</a:t>
            </a:r>
          </a:p>
          <a:p>
            <a:pPr marL="285750" indent="-285750">
              <a:buFont typeface="Arial" panose="020B0604020202020204" pitchFamily="34" charset="0"/>
              <a:buChar char="•"/>
            </a:pPr>
            <a:r>
              <a:rPr lang="en-IN" sz="2400" dirty="0"/>
              <a:t>Services by way of printing of newspapers, books (including Braille books), journals and periodicals where only content is supplied by the publisher and the physical inputs including paper used for printing belongs to the printer</a:t>
            </a:r>
            <a:endParaRPr lang="en-IN" sz="2400" dirty="0" smtClean="0"/>
          </a:p>
          <a:p>
            <a:pPr marL="800100" lvl="1" indent="-285750">
              <a:buFont typeface="Wingdings" pitchFamily="2" charset="2"/>
              <a:buChar char="ü"/>
            </a:pPr>
            <a:r>
              <a:rPr lang="en-IN" sz="2400" dirty="0" smtClean="0"/>
              <a:t>Rate reduced from 18% to 12% ( with full ITC)</a:t>
            </a: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Decisions in GST Council Meeting on 5</a:t>
            </a:r>
            <a:r>
              <a:rPr lang="en-IN" baseline="30000" dirty="0" smtClean="0"/>
              <a:t>th</a:t>
            </a:r>
            <a:r>
              <a:rPr lang="en-IN" dirty="0" smtClean="0"/>
              <a:t> Aug, 2017</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404619902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Services by way of printing of newspapers, books (including Braille books), journals and periodicals using physical inputs owned by others (including an unregistered publisher/supplier</a:t>
            </a:r>
            <a:r>
              <a:rPr lang="en-IN" sz="2400" dirty="0" smtClean="0"/>
              <a:t>)</a:t>
            </a:r>
          </a:p>
          <a:p>
            <a:pPr marL="800100" lvl="1" indent="-285750">
              <a:buFont typeface="Wingdings" pitchFamily="2" charset="2"/>
              <a:buChar char="ü"/>
            </a:pPr>
            <a:r>
              <a:rPr lang="en-IN" sz="2400" dirty="0" smtClean="0"/>
              <a:t>Rate reduced from 18% to 5% ( with full ITC)</a:t>
            </a:r>
          </a:p>
          <a:p>
            <a:pPr marL="285750" indent="-285750">
              <a:buFont typeface="Arial" panose="020B0604020202020204" pitchFamily="34" charset="0"/>
              <a:buChar char="•"/>
            </a:pPr>
            <a:r>
              <a:rPr lang="en-IN" sz="2400" dirty="0"/>
              <a:t>Works contract services provided to Government, local authority or governmental authority and in respect of post-harvest storage infrastructure for agricultural produce, mechanized food grain handling </a:t>
            </a:r>
            <a:r>
              <a:rPr lang="en-IN" sz="2400" dirty="0" smtClean="0"/>
              <a:t>system</a:t>
            </a:r>
          </a:p>
          <a:p>
            <a:pPr marL="800100" lvl="1" indent="-285750">
              <a:buFont typeface="Wingdings" pitchFamily="2" charset="2"/>
              <a:buChar char="ü"/>
            </a:pPr>
            <a:r>
              <a:rPr lang="en-IN" sz="2400" dirty="0" smtClean="0"/>
              <a:t>Rate reduced from 18% to 12% (with full ITC)</a:t>
            </a:r>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6</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GST Council </a:t>
            </a:r>
            <a:r>
              <a:rPr lang="en-IN" dirty="0" smtClean="0"/>
              <a:t>Decisions</a:t>
            </a:r>
            <a:br>
              <a:rPr lang="en-IN" dirty="0" smtClean="0"/>
            </a:br>
            <a:r>
              <a:rPr lang="en-IN" dirty="0" smtClean="0"/>
              <a:t> 5</a:t>
            </a:r>
            <a:r>
              <a:rPr lang="en-IN" baseline="30000" dirty="0" smtClean="0"/>
              <a:t>th</a:t>
            </a:r>
            <a:r>
              <a:rPr lang="en-IN" dirty="0" smtClean="0"/>
              <a:t> Aug, 2017</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2767439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Margin/commission payable to Fair Price Shop Dealers by Central/ State </a:t>
            </a:r>
            <a:r>
              <a:rPr lang="en-IN" sz="2400" dirty="0" smtClean="0"/>
              <a:t>Governments</a:t>
            </a:r>
          </a:p>
          <a:p>
            <a:pPr marL="800100" lvl="1" indent="-285750">
              <a:buFont typeface="Wingdings" pitchFamily="2" charset="2"/>
              <a:buChar char="ü"/>
            </a:pPr>
            <a:r>
              <a:rPr lang="en-IN" sz="2400" dirty="0" smtClean="0"/>
              <a:t>Rate reduced from 18% to NIL</a:t>
            </a:r>
          </a:p>
          <a:p>
            <a:pPr marL="285750" indent="-285750">
              <a:buFont typeface="Arial" panose="020B0604020202020204" pitchFamily="34" charset="0"/>
              <a:buChar char="•"/>
            </a:pPr>
            <a:r>
              <a:rPr lang="en-IN" sz="2400" dirty="0"/>
              <a:t>Admission to </a:t>
            </a:r>
            <a:r>
              <a:rPr lang="en-IN" sz="2400" dirty="0" smtClean="0"/>
              <a:t>planetarium</a:t>
            </a:r>
          </a:p>
          <a:p>
            <a:pPr marL="800100" lvl="1" indent="-285750">
              <a:buFont typeface="Wingdings" pitchFamily="2" charset="2"/>
              <a:buChar char="ü"/>
            </a:pPr>
            <a:r>
              <a:rPr lang="en-IN" sz="2175" dirty="0" smtClean="0"/>
              <a:t>Rate reduced from 28% to 18%</a:t>
            </a:r>
          </a:p>
          <a:p>
            <a:pPr marL="285750" indent="-285750">
              <a:buFont typeface="Arial" panose="020B0604020202020204" pitchFamily="34" charset="0"/>
              <a:buChar char="•"/>
            </a:pPr>
            <a:r>
              <a:rPr lang="en-IN" sz="2400" dirty="0"/>
              <a:t>Rent-a-cab </a:t>
            </a:r>
            <a:r>
              <a:rPr lang="en-IN" sz="2400" dirty="0" smtClean="0"/>
              <a:t>service</a:t>
            </a:r>
          </a:p>
          <a:p>
            <a:pPr marL="800100" lvl="1" indent="-285750">
              <a:buFont typeface="Wingdings" pitchFamily="2" charset="2"/>
              <a:buChar char="ü"/>
            </a:pPr>
            <a:r>
              <a:rPr lang="en-IN" sz="2400" dirty="0"/>
              <a:t>Allowed option of 12% GST with full ITC. 5% GST with no ITC will also continue</a:t>
            </a:r>
            <a:endParaRPr lang="en-IN" sz="2400" dirty="0" smtClean="0"/>
          </a:p>
          <a:p>
            <a:pPr marL="285750" indent="-285750">
              <a:buFont typeface="Arial" panose="020B0604020202020204" pitchFamily="34" charset="0"/>
              <a:buChar char="•"/>
            </a:pPr>
            <a:endParaRPr lang="en-IN" sz="2400" dirty="0" smtClean="0"/>
          </a:p>
          <a:p>
            <a:pPr marL="285750" indent="-285750">
              <a:buFont typeface="Arial" panose="020B0604020202020204" pitchFamily="34" charset="0"/>
              <a:buChar char="•"/>
            </a:pPr>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7</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a:t>GST Council </a:t>
            </a:r>
            <a:r>
              <a:rPr lang="en-IN" dirty="0" smtClean="0"/>
              <a:t>Decisions</a:t>
            </a:r>
            <a:br>
              <a:rPr lang="en-IN" dirty="0" smtClean="0"/>
            </a:br>
            <a:r>
              <a:rPr lang="en-IN" dirty="0" smtClean="0"/>
              <a:t> 5</a:t>
            </a:r>
            <a:r>
              <a:rPr lang="en-IN" baseline="30000" dirty="0" smtClean="0"/>
              <a:t>th</a:t>
            </a:r>
            <a:r>
              <a:rPr lang="en-IN" dirty="0" smtClean="0"/>
              <a:t> Aug, 2017</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337512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IN" sz="2400" dirty="0"/>
              <a:t>Goods Transport Agency Service (GTA) </a:t>
            </a:r>
            <a:endParaRPr lang="en-IN" sz="2400" dirty="0" smtClean="0"/>
          </a:p>
          <a:p>
            <a:pPr marL="800100" lvl="1" indent="-285750" algn="just">
              <a:buFont typeface="Wingdings" pitchFamily="2" charset="2"/>
              <a:buChar char="ü"/>
            </a:pPr>
            <a:r>
              <a:rPr lang="en-IN" sz="2400" dirty="0"/>
              <a:t>Allowed option of 12% GST with full ITC under forward charge. 5% GST with no ITC will also continue. (However, the GTA has to give an option at the beginning of financial year)</a:t>
            </a:r>
            <a:endParaRPr lang="en-IN" sz="2400" dirty="0" smtClean="0"/>
          </a:p>
          <a:p>
            <a:pPr marL="285750" indent="-285750">
              <a:buFont typeface="Arial" panose="020B0604020202020204" pitchFamily="34" charset="0"/>
              <a:buChar char="•"/>
            </a:pPr>
            <a:r>
              <a:rPr lang="en-IN" sz="2400" dirty="0"/>
              <a:t>Goods required by FIFA and Services provided by and to FIFA and its subsidiaries in connection with FIFA U- 17 World Cup to be hosted in India in 2017 </a:t>
            </a:r>
            <a:endParaRPr lang="en-IN" sz="2400" dirty="0" smtClean="0"/>
          </a:p>
          <a:p>
            <a:pPr marL="800100" lvl="1" indent="-285750">
              <a:buFont typeface="Wingdings" pitchFamily="2" charset="2"/>
              <a:buChar char="ü"/>
            </a:pPr>
            <a:r>
              <a:rPr lang="en-IN" sz="2400" dirty="0" smtClean="0"/>
              <a:t>Exempted </a:t>
            </a:r>
            <a:r>
              <a:rPr lang="en-IN" sz="2400" dirty="0"/>
              <a:t>from GST</a:t>
            </a:r>
            <a:endParaRPr lang="en-IN" sz="2400" dirty="0" smtClean="0"/>
          </a:p>
          <a:p>
            <a:endParaRPr lang="en-IN" sz="2400" dirty="0"/>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8</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GST Council </a:t>
            </a:r>
            <a:r>
              <a:rPr lang="en-IN" dirty="0" smtClean="0"/>
              <a:t>Decisions</a:t>
            </a:r>
            <a:br>
              <a:rPr lang="en-IN" dirty="0" smtClean="0"/>
            </a:br>
            <a:r>
              <a:rPr lang="en-IN" dirty="0" smtClean="0"/>
              <a:t> 5</a:t>
            </a:r>
            <a:r>
              <a:rPr lang="en-IN" baseline="30000" dirty="0" smtClean="0"/>
              <a:t>th</a:t>
            </a:r>
            <a:r>
              <a:rPr lang="en-IN" dirty="0" smtClean="0"/>
              <a:t> Aug, 2017</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105323149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6607" y="1600204"/>
            <a:ext cx="8383835" cy="4525963"/>
          </a:xfrm>
        </p:spPr>
        <p:txBody>
          <a:bodyPr/>
          <a:lstStyle/>
          <a:p>
            <a:pPr marL="285750" indent="-285750" algn="just">
              <a:buFont typeface="Arial" panose="020B0604020202020204" pitchFamily="34" charset="0"/>
              <a:buChar char="•"/>
            </a:pPr>
            <a:r>
              <a:rPr lang="en-IN" sz="2400" dirty="0"/>
              <a:t>New crop insurance schemes Pradhan </a:t>
            </a:r>
            <a:r>
              <a:rPr lang="en-IN" sz="2400" dirty="0" err="1"/>
              <a:t>Mantri</a:t>
            </a:r>
            <a:r>
              <a:rPr lang="en-IN" sz="2400" dirty="0"/>
              <a:t> </a:t>
            </a:r>
            <a:r>
              <a:rPr lang="en-IN" sz="2400" dirty="0" err="1"/>
              <a:t>Fasal</a:t>
            </a:r>
            <a:r>
              <a:rPr lang="en-IN" sz="2400" dirty="0"/>
              <a:t> </a:t>
            </a:r>
            <a:r>
              <a:rPr lang="en-IN" sz="2400" dirty="0" err="1"/>
              <a:t>Bima</a:t>
            </a:r>
            <a:r>
              <a:rPr lang="en-IN" sz="2400" dirty="0"/>
              <a:t> </a:t>
            </a:r>
            <a:r>
              <a:rPr lang="en-IN" sz="2400" dirty="0" err="1"/>
              <a:t>Yojana</a:t>
            </a:r>
            <a:r>
              <a:rPr lang="en-IN" sz="2400" dirty="0"/>
              <a:t> (PMFBY) introduced from </a:t>
            </a:r>
            <a:r>
              <a:rPr lang="en-IN" sz="2400" dirty="0" err="1"/>
              <a:t>Kharif</a:t>
            </a:r>
            <a:r>
              <a:rPr lang="en-IN" sz="2400" dirty="0"/>
              <a:t> 2016- 17 in place of National Agricultural Insurance Scheme (NAIS) and Modified National Agricultural Insurance Scheme (MNAIS), and Restructured Weather Based Crop Insurance Scheme (RWCIS) introduced in place of Weather Based Crop Insurance Schemes , </a:t>
            </a:r>
            <a:endParaRPr lang="en-IN" sz="2400" dirty="0" smtClean="0"/>
          </a:p>
          <a:p>
            <a:pPr marL="800100" lvl="1" indent="-285750">
              <a:buFont typeface="Wingdings" pitchFamily="2" charset="2"/>
              <a:buChar char="ü"/>
            </a:pPr>
            <a:r>
              <a:rPr lang="en-IN" sz="2400" dirty="0" smtClean="0"/>
              <a:t>Extended </a:t>
            </a:r>
            <a:r>
              <a:rPr lang="en-IN" sz="2400" dirty="0"/>
              <a:t>exemption from GST.</a:t>
            </a:r>
          </a:p>
        </p:txBody>
      </p:sp>
      <p:sp>
        <p:nvSpPr>
          <p:cNvPr id="3" name="Slide Number Placeholder 2"/>
          <p:cNvSpPr>
            <a:spLocks noGrp="1"/>
          </p:cNvSpPr>
          <p:nvPr>
            <p:ph type="sldNum" sz="quarter" idx="12"/>
          </p:nvPr>
        </p:nvSpPr>
        <p:spPr/>
        <p:txBody>
          <a:bodyPr/>
          <a:lstStyle/>
          <a:p>
            <a:fld id="{B6F15528-21DE-4FAA-801E-634DDDAF4B2B}" type="slidenum">
              <a:rPr lang="en-US" smtClean="0">
                <a:solidFill>
                  <a:prstClr val="black">
                    <a:tint val="75000"/>
                  </a:prstClr>
                </a:solidFill>
              </a:rPr>
              <a:pPr/>
              <a:t>9</a:t>
            </a:fld>
            <a:endParaRPr lang="en-US">
              <a:solidFill>
                <a:prstClr val="black">
                  <a:tint val="75000"/>
                </a:prstClr>
              </a:solidFill>
            </a:endParaRPr>
          </a:p>
        </p:txBody>
      </p:sp>
      <p:sp>
        <p:nvSpPr>
          <p:cNvPr id="4" name="Title 3"/>
          <p:cNvSpPr>
            <a:spLocks noGrp="1"/>
          </p:cNvSpPr>
          <p:nvPr>
            <p:ph type="title"/>
          </p:nvPr>
        </p:nvSpPr>
        <p:spPr/>
        <p:txBody>
          <a:bodyPr/>
          <a:lstStyle/>
          <a:p>
            <a:r>
              <a:rPr lang="en-IN" dirty="0" smtClean="0"/>
              <a:t>GST Council </a:t>
            </a:r>
            <a:r>
              <a:rPr lang="en-IN" dirty="0" smtClean="0"/>
              <a:t>Decisions</a:t>
            </a:r>
            <a:br>
              <a:rPr lang="en-IN" dirty="0" smtClean="0"/>
            </a:br>
            <a:r>
              <a:rPr lang="en-IN" dirty="0" smtClean="0"/>
              <a:t> 5</a:t>
            </a:r>
            <a:r>
              <a:rPr lang="en-IN" baseline="30000" dirty="0" smtClean="0"/>
              <a:t>th</a:t>
            </a:r>
            <a:r>
              <a:rPr lang="en-IN" dirty="0" smtClean="0"/>
              <a:t> Aug, 2017</a:t>
            </a:r>
            <a:endParaRPr lang="en-IN" dirty="0"/>
          </a:p>
        </p:txBody>
      </p:sp>
      <p:sp>
        <p:nvSpPr>
          <p:cNvPr id="5" name="Footer Placeholder 4"/>
          <p:cNvSpPr>
            <a:spLocks noGrp="1"/>
          </p:cNvSpPr>
          <p:nvPr>
            <p:ph type="ftr" sz="quarter" idx="3"/>
          </p:nvPr>
        </p:nvSpPr>
        <p:spPr/>
        <p:txBody>
          <a:bodyPr/>
          <a:lstStyle/>
          <a:p>
            <a:r>
              <a:rPr lang="en-IN" smtClean="0"/>
              <a:t>National Academy of Customs, Indirect Taxes and Narcotics (NACIN)</a:t>
            </a:r>
            <a:endParaRPr lang="en-US" dirty="0"/>
          </a:p>
        </p:txBody>
      </p:sp>
    </p:spTree>
    <p:extLst>
      <p:ext uri="{BB962C8B-B14F-4D97-AF65-F5344CB8AC3E}">
        <p14:creationId xmlns="" xmlns:p14="http://schemas.microsoft.com/office/powerpoint/2010/main" val="3891220127"/>
      </p:ext>
    </p:extLst>
  </p:cSld>
  <p:clrMapOvr>
    <a:masterClrMapping/>
  </p:clrMapOvr>
  <p:transition/>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7323</TotalTime>
  <Words>1954</Words>
  <Application>Microsoft Office PowerPoint</Application>
  <PresentationFormat>On-screen Show (4:3)</PresentationFormat>
  <Paragraphs>146</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Theme2</vt:lpstr>
      <vt:lpstr>GST Update  </vt:lpstr>
      <vt:lpstr>Background</vt:lpstr>
      <vt:lpstr>GST on High Sea Sales</vt:lpstr>
      <vt:lpstr>GST on HSS</vt:lpstr>
      <vt:lpstr>Decisions in GST Council Meeting on 5th Aug, 2017</vt:lpstr>
      <vt:lpstr>GST Council Decisions  5th Aug, 2017</vt:lpstr>
      <vt:lpstr>GST Council Decisions  5th Aug, 2017</vt:lpstr>
      <vt:lpstr>GST Council Decisions  5th Aug, 2017</vt:lpstr>
      <vt:lpstr>GST Council Decisions  5th Aug, 2017</vt:lpstr>
      <vt:lpstr>GST Council Decisions  5th Aug, 2017</vt:lpstr>
      <vt:lpstr>GST Council Decisions  5th Aug, 2017</vt:lpstr>
      <vt:lpstr>Sectoral FAQs </vt:lpstr>
      <vt:lpstr>Advances in GST</vt:lpstr>
      <vt:lpstr>Advances in GST</vt:lpstr>
      <vt:lpstr>Drugs and Pharma FAQs</vt:lpstr>
      <vt:lpstr>Physician Samples</vt:lpstr>
      <vt:lpstr>Time Expired Medicines</vt:lpstr>
      <vt:lpstr>Loan &amp; Licensee arrangements in Pharma</vt:lpstr>
      <vt:lpstr>Textiles FAQs</vt:lpstr>
      <vt:lpstr>Textiles FAQs</vt:lpstr>
      <vt:lpstr>Any ISSUES? </vt:lpstr>
      <vt:lpstr>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PC4</cp:lastModifiedBy>
  <cp:revision>307</cp:revision>
  <dcterms:created xsi:type="dcterms:W3CDTF">2017-03-10T16:10:22Z</dcterms:created>
  <dcterms:modified xsi:type="dcterms:W3CDTF">2017-08-07T03:05:37Z</dcterms:modified>
</cp:coreProperties>
</file>