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2" r:id="rId1"/>
  </p:sldMasterIdLst>
  <p:notesMasterIdLst>
    <p:notesMasterId r:id="rId20"/>
  </p:notesMasterIdLst>
  <p:handoutMasterIdLst>
    <p:handoutMasterId r:id="rId21"/>
  </p:handoutMasterIdLst>
  <p:sldIdLst>
    <p:sldId id="544" r:id="rId2"/>
    <p:sldId id="518" r:id="rId3"/>
    <p:sldId id="545" r:id="rId4"/>
    <p:sldId id="548" r:id="rId5"/>
    <p:sldId id="546" r:id="rId6"/>
    <p:sldId id="549" r:id="rId7"/>
    <p:sldId id="550" r:id="rId8"/>
    <p:sldId id="555" r:id="rId9"/>
    <p:sldId id="551" r:id="rId10"/>
    <p:sldId id="552" r:id="rId11"/>
    <p:sldId id="556" r:id="rId12"/>
    <p:sldId id="554" r:id="rId13"/>
    <p:sldId id="557" r:id="rId14"/>
    <p:sldId id="553" r:id="rId15"/>
    <p:sldId id="558" r:id="rId16"/>
    <p:sldId id="473" r:id="rId17"/>
    <p:sldId id="547" r:id="rId18"/>
    <p:sldId id="410"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6600CC"/>
    <a:srgbClr val="CA8014"/>
    <a:srgbClr val="F0DBC6"/>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napToGrid="0">
      <p:cViewPr varScale="1">
        <p:scale>
          <a:sx n="86" d="100"/>
          <a:sy n="86" d="100"/>
        </p:scale>
        <p:origin x="-1494" y="-90"/>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7CA3FCD-CB97-409F-9893-E48E45C2F1D2}" type="datetimeFigureOut">
              <a:rPr lang="en-US" smtClean="0"/>
              <a:pPr/>
              <a:t>8/27/2017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US"/>
              <a:t>vbcbvcbvc</a:t>
            </a: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67BBC56-7FFB-4A4C-9548-CD60C7200324}" type="slidenum">
              <a:rPr lang="en-US" smtClean="0"/>
              <a:pPr/>
              <a:t>‹#›</a:t>
            </a:fld>
            <a:endParaRPr lang="en-US"/>
          </a:p>
        </p:txBody>
      </p:sp>
    </p:spTree>
    <p:extLst>
      <p:ext uri="{BB962C8B-B14F-4D97-AF65-F5344CB8AC3E}">
        <p14:creationId xmlns="" xmlns:p14="http://schemas.microsoft.com/office/powerpoint/2010/main" val="93208316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4CDC7F6-6FC7-4961-BC25-8C40005BD9AB}" type="datetimeFigureOut">
              <a:rPr lang="en-IN" smtClean="0"/>
              <a:pPr/>
              <a:t>27-08-2017</a:t>
            </a:fld>
            <a:endParaRPr lang="en-IN"/>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r>
              <a:rPr lang="en-IN"/>
              <a:t>vbcbvcbvc</a:t>
            </a: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1E5E4A-9CCB-41E2-A252-E47A68AB1551}" type="slidenum">
              <a:rPr lang="en-IN" smtClean="0"/>
              <a:pPr/>
              <a:t>‹#›</a:t>
            </a:fld>
            <a:endParaRPr lang="en-IN"/>
          </a:p>
        </p:txBody>
      </p:sp>
    </p:spTree>
    <p:extLst>
      <p:ext uri="{BB962C8B-B14F-4D97-AF65-F5344CB8AC3E}">
        <p14:creationId xmlns="" xmlns:p14="http://schemas.microsoft.com/office/powerpoint/2010/main" val="1132231736"/>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1C1E5E4A-9CCB-41E2-A252-E47A68AB1551}" type="slidenum">
              <a:rPr lang="en-IN" smtClean="0"/>
              <a:pPr/>
              <a:t>1</a:t>
            </a:fld>
            <a:endParaRPr lang="en-IN"/>
          </a:p>
        </p:txBody>
      </p:sp>
    </p:spTree>
    <p:extLst>
      <p:ext uri="{BB962C8B-B14F-4D97-AF65-F5344CB8AC3E}">
        <p14:creationId xmlns="" xmlns:p14="http://schemas.microsoft.com/office/powerpoint/2010/main" val="5224144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IN" dirty="0"/>
              <a:t>CST/VAT/CE/ST …all will be subsumed in GST; Electricity duty/ petroleum products…. Not subsumed;</a:t>
            </a:r>
            <a:r>
              <a:rPr lang="en-IN" baseline="0" dirty="0"/>
              <a:t> CGST/SGST/UTSGST/IGST? ; </a:t>
            </a:r>
            <a:endParaRPr lang="en-IN" dirty="0"/>
          </a:p>
        </p:txBody>
      </p:sp>
      <p:sp>
        <p:nvSpPr>
          <p:cNvPr id="4" name="Slide Number Placeholder 3"/>
          <p:cNvSpPr>
            <a:spLocks noGrp="1"/>
          </p:cNvSpPr>
          <p:nvPr>
            <p:ph type="sldNum" sz="quarter" idx="10"/>
          </p:nvPr>
        </p:nvSpPr>
        <p:spPr/>
        <p:txBody>
          <a:bodyPr/>
          <a:lstStyle/>
          <a:p>
            <a:fld id="{1C1E5E4A-9CCB-41E2-A252-E47A68AB1551}" type="slidenum">
              <a:rPr lang="en-IN" smtClean="0"/>
              <a:pPr/>
              <a:t>2</a:t>
            </a:fld>
            <a:endParaRPr lang="en-IN"/>
          </a:p>
        </p:txBody>
      </p:sp>
    </p:spTree>
    <p:extLst>
      <p:ext uri="{BB962C8B-B14F-4D97-AF65-F5344CB8AC3E}">
        <p14:creationId xmlns="" xmlns:p14="http://schemas.microsoft.com/office/powerpoint/2010/main" val="10021759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IN" sz="1800" dirty="0">
              <a:latin typeface="Arial Black" pitchFamily="34" charset="0"/>
            </a:endParaRPr>
          </a:p>
        </p:txBody>
      </p:sp>
      <p:sp>
        <p:nvSpPr>
          <p:cNvPr id="4" name="Slide Number Placeholder 3"/>
          <p:cNvSpPr>
            <a:spLocks noGrp="1"/>
          </p:cNvSpPr>
          <p:nvPr>
            <p:ph type="sldNum" sz="quarter" idx="10"/>
          </p:nvPr>
        </p:nvSpPr>
        <p:spPr/>
        <p:txBody>
          <a:bodyPr/>
          <a:lstStyle/>
          <a:p>
            <a:fld id="{1C1E5E4A-9CCB-41E2-A252-E47A68AB1551}" type="slidenum">
              <a:rPr lang="en-IN" smtClean="0"/>
              <a:pPr/>
              <a:t>18</a:t>
            </a:fld>
            <a:endParaRPr lang="en-IN"/>
          </a:p>
        </p:txBody>
      </p:sp>
    </p:spTree>
    <p:extLst>
      <p:ext uri="{BB962C8B-B14F-4D97-AF65-F5344CB8AC3E}">
        <p14:creationId xmlns="" xmlns:p14="http://schemas.microsoft.com/office/powerpoint/2010/main" val="21704443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62000" y="2130429"/>
            <a:ext cx="7772400" cy="1470025"/>
          </a:xfrm>
        </p:spPr>
        <p:txBody>
          <a:bodyPr>
            <a:normAutofit/>
          </a:bodyPr>
          <a:lstStyle>
            <a:lvl1pPr algn="r">
              <a:defRPr sz="4500">
                <a:solidFill>
                  <a:schemeClr val="tx2"/>
                </a:solidFill>
                <a:latin typeface="Calibri" pitchFamily="34" charset="0"/>
              </a:defRPr>
            </a:lvl1pPr>
          </a:lstStyle>
          <a:p>
            <a:r>
              <a:rPr lang="en-US" dirty="0"/>
              <a:t>Click to edit Master title style</a:t>
            </a:r>
            <a:endParaRPr lang="en-GB" dirty="0"/>
          </a:p>
        </p:txBody>
      </p:sp>
      <p:sp>
        <p:nvSpPr>
          <p:cNvPr id="3" name="Subtitle 2"/>
          <p:cNvSpPr>
            <a:spLocks noGrp="1"/>
          </p:cNvSpPr>
          <p:nvPr>
            <p:ph type="subTitle" idx="1"/>
          </p:nvPr>
        </p:nvSpPr>
        <p:spPr>
          <a:xfrm>
            <a:off x="2133600" y="3886200"/>
            <a:ext cx="6400800" cy="1752600"/>
          </a:xfrm>
          <a:prstGeom prst="rect">
            <a:avLst/>
          </a:prstGeom>
        </p:spPr>
        <p:txBody>
          <a:bodyPr/>
          <a:lstStyle>
            <a:lvl1pPr marL="0" indent="0" algn="r">
              <a:buNone/>
              <a:defRPr sz="2700">
                <a:solidFill>
                  <a:schemeClr val="tx1">
                    <a:tint val="75000"/>
                  </a:schemeClr>
                </a:solidFill>
              </a:defRPr>
            </a:lvl1pPr>
            <a:lvl2pPr marL="257175" indent="0" algn="ctr">
              <a:buNone/>
              <a:defRPr>
                <a:solidFill>
                  <a:schemeClr val="tx1">
                    <a:tint val="75000"/>
                  </a:schemeClr>
                </a:solidFill>
              </a:defRPr>
            </a:lvl2pPr>
            <a:lvl3pPr marL="514350" indent="0" algn="ctr">
              <a:buNone/>
              <a:defRPr>
                <a:solidFill>
                  <a:schemeClr val="tx1">
                    <a:tint val="75000"/>
                  </a:schemeClr>
                </a:solidFill>
              </a:defRPr>
            </a:lvl3pPr>
            <a:lvl4pPr marL="771525" indent="0" algn="ctr">
              <a:buNone/>
              <a:defRPr>
                <a:solidFill>
                  <a:schemeClr val="tx1">
                    <a:tint val="75000"/>
                  </a:schemeClr>
                </a:solidFill>
              </a:defRPr>
            </a:lvl4pPr>
            <a:lvl5pPr marL="1028700" indent="0" algn="ctr">
              <a:buNone/>
              <a:defRPr>
                <a:solidFill>
                  <a:schemeClr val="tx1">
                    <a:tint val="75000"/>
                  </a:schemeClr>
                </a:solidFill>
              </a:defRPr>
            </a:lvl5pPr>
            <a:lvl6pPr marL="1285875" indent="0" algn="ctr">
              <a:buNone/>
              <a:defRPr>
                <a:solidFill>
                  <a:schemeClr val="tx1">
                    <a:tint val="75000"/>
                  </a:schemeClr>
                </a:solidFill>
              </a:defRPr>
            </a:lvl6pPr>
            <a:lvl7pPr marL="1543050" indent="0" algn="ctr">
              <a:buNone/>
              <a:defRPr>
                <a:solidFill>
                  <a:schemeClr val="tx1">
                    <a:tint val="75000"/>
                  </a:schemeClr>
                </a:solidFill>
              </a:defRPr>
            </a:lvl7pPr>
            <a:lvl8pPr marL="1800225" indent="0" algn="ctr">
              <a:buNone/>
              <a:defRPr>
                <a:solidFill>
                  <a:schemeClr val="tx1">
                    <a:tint val="75000"/>
                  </a:schemeClr>
                </a:solidFill>
              </a:defRPr>
            </a:lvl8pPr>
            <a:lvl9pPr marL="2057400" indent="0" algn="ctr">
              <a:buNone/>
              <a:defRPr>
                <a:solidFill>
                  <a:schemeClr val="tx1">
                    <a:tint val="75000"/>
                  </a:schemeClr>
                </a:solidFill>
              </a:defRPr>
            </a:lvl9pPr>
          </a:lstStyle>
          <a:p>
            <a:r>
              <a:rPr lang="en-US"/>
              <a:t>Click to edit Master subtitle style</a:t>
            </a:r>
            <a:endParaRPr lang="en-GB"/>
          </a:p>
        </p:txBody>
      </p:sp>
      <p:sp>
        <p:nvSpPr>
          <p:cNvPr id="5" name="Footer Placeholder 4"/>
          <p:cNvSpPr>
            <a:spLocks noGrp="1"/>
          </p:cNvSpPr>
          <p:nvPr>
            <p:ph type="ftr" sz="quarter" idx="11"/>
          </p:nvPr>
        </p:nvSpPr>
        <p:spPr/>
        <p:txBody>
          <a:bodyPr/>
          <a:lstStyle/>
          <a:p>
            <a:r>
              <a:rPr lang="en-IN">
                <a:solidFill>
                  <a:prstClr val="black">
                    <a:tint val="75000"/>
                  </a:prstClr>
                </a:solidFill>
              </a:rPr>
              <a:t>National Academy of Customs, Indirect Taxes and Narcotics (NACIN)</a:t>
            </a:r>
            <a:endParaRPr lang="en-US">
              <a:solidFill>
                <a:prstClr val="black">
                  <a:tint val="75000"/>
                </a:prstClr>
              </a:solidFill>
            </a:endParaRPr>
          </a:p>
        </p:txBody>
      </p:sp>
    </p:spTree>
    <p:extLst>
      <p:ext uri="{BB962C8B-B14F-4D97-AF65-F5344CB8AC3E}">
        <p14:creationId xmlns="" xmlns:p14="http://schemas.microsoft.com/office/powerpoint/2010/main" val="2094080948"/>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a:t>Click to edit Master title style</a:t>
            </a:r>
            <a:endParaRPr lang="en-GB" dirty="0"/>
          </a:p>
        </p:txBody>
      </p:sp>
      <p:sp>
        <p:nvSpPr>
          <p:cNvPr id="3" name="Vertical Text Placeholder 2"/>
          <p:cNvSpPr>
            <a:spLocks noGrp="1"/>
          </p:cNvSpPr>
          <p:nvPr>
            <p:ph type="body" orient="vert" idx="1"/>
          </p:nvPr>
        </p:nvSpPr>
        <p:spPr>
          <a:xfrm>
            <a:off x="457200" y="1600204"/>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a:xfrm>
            <a:off x="0" y="6535080"/>
            <a:ext cx="1065628" cy="365125"/>
          </a:xfrm>
          <a:prstGeom prst="rect">
            <a:avLst/>
          </a:prstGeom>
        </p:spPr>
        <p:txBody>
          <a:bodyPr/>
          <a:lstStyle/>
          <a:p>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IN">
                <a:solidFill>
                  <a:prstClr val="black">
                    <a:tint val="75000"/>
                  </a:prstClr>
                </a:solidFill>
              </a:rPr>
              <a:t>National Academy of Customs, Indirect Taxes and Narcotics (NACIN)</a:t>
            </a:r>
            <a:endParaRPr lang="en-US">
              <a:solidFill>
                <a:prstClr val="black">
                  <a:tint val="75000"/>
                </a:prstClr>
              </a:solidFill>
            </a:endParaRPr>
          </a:p>
        </p:txBody>
      </p:sp>
      <p:sp>
        <p:nvSpPr>
          <p:cNvPr id="6" name="Slide Number Placeholder 5"/>
          <p:cNvSpPr>
            <a:spLocks noGrp="1"/>
          </p:cNvSpPr>
          <p:nvPr>
            <p:ph type="sldNum" sz="quarter" idx="12"/>
          </p:nvPr>
        </p:nvSpPr>
        <p:spPr>
          <a:xfrm>
            <a:off x="6553200" y="6356354"/>
            <a:ext cx="2133600" cy="365125"/>
          </a:xfrm>
          <a:prstGeom prst="rect">
            <a:avLst/>
          </a:prstGeom>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 xmlns:p14="http://schemas.microsoft.com/office/powerpoint/2010/main" val="1106878263"/>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2"/>
            <a:ext cx="2057400" cy="5851525"/>
          </a:xfrm>
        </p:spPr>
        <p:txBody>
          <a:bodyPr vert="eaVert"/>
          <a:lstStyle>
            <a:lvl1pPr>
              <a:defRPr>
                <a:latin typeface="Calibri" pitchFamily="34" charset="0"/>
              </a:defRPr>
            </a:lvl1pPr>
          </a:lstStyle>
          <a:p>
            <a:r>
              <a:rPr lang="en-US" dirty="0"/>
              <a:t>Click to edit Master title style</a:t>
            </a:r>
            <a:endParaRPr lang="en-GB" dirty="0"/>
          </a:p>
        </p:txBody>
      </p:sp>
      <p:sp>
        <p:nvSpPr>
          <p:cNvPr id="3" name="Vertical Text Placeholder 2"/>
          <p:cNvSpPr>
            <a:spLocks noGrp="1"/>
          </p:cNvSpPr>
          <p:nvPr>
            <p:ph type="body" orient="vert" idx="1"/>
          </p:nvPr>
        </p:nvSpPr>
        <p:spPr>
          <a:xfrm>
            <a:off x="457200" y="274642"/>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a:xfrm>
            <a:off x="0" y="6535080"/>
            <a:ext cx="1065628" cy="365125"/>
          </a:xfrm>
          <a:prstGeom prst="rect">
            <a:avLst/>
          </a:prstGeom>
        </p:spPr>
        <p:txBody>
          <a:bodyPr/>
          <a:lstStyle/>
          <a:p>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IN">
                <a:solidFill>
                  <a:prstClr val="black">
                    <a:tint val="75000"/>
                  </a:prstClr>
                </a:solidFill>
              </a:rPr>
              <a:t>National Academy of Customs, Indirect Taxes and Narcotics (NACIN)</a:t>
            </a:r>
            <a:endParaRPr lang="en-US">
              <a:solidFill>
                <a:prstClr val="black">
                  <a:tint val="75000"/>
                </a:prstClr>
              </a:solidFill>
            </a:endParaRPr>
          </a:p>
        </p:txBody>
      </p:sp>
      <p:sp>
        <p:nvSpPr>
          <p:cNvPr id="6" name="Slide Number Placeholder 5"/>
          <p:cNvSpPr>
            <a:spLocks noGrp="1"/>
          </p:cNvSpPr>
          <p:nvPr>
            <p:ph type="sldNum" sz="quarter" idx="12"/>
          </p:nvPr>
        </p:nvSpPr>
        <p:spPr>
          <a:xfrm>
            <a:off x="6553200" y="6356354"/>
            <a:ext cx="2133600" cy="365125"/>
          </a:xfrm>
          <a:prstGeom prst="rect">
            <a:avLst/>
          </a:prstGeom>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 xmlns:p14="http://schemas.microsoft.com/office/powerpoint/2010/main" val="3082268456"/>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2_Title Slide">
    <p:spTree>
      <p:nvGrpSpPr>
        <p:cNvPr id="1" name=""/>
        <p:cNvGrpSpPr/>
        <p:nvPr/>
      </p:nvGrpSpPr>
      <p:grpSpPr>
        <a:xfrm>
          <a:off x="0" y="0"/>
          <a:ext cx="0" cy="0"/>
          <a:chOff x="0" y="0"/>
          <a:chExt cx="0" cy="0"/>
        </a:xfrm>
      </p:grpSpPr>
      <p:sp>
        <p:nvSpPr>
          <p:cNvPr id="2" name="Rectangle 2"/>
          <p:cNvSpPr>
            <a:spLocks noGrp="1" noChangeArrowheads="1"/>
          </p:cNvSpPr>
          <p:nvPr/>
        </p:nvSpPr>
        <p:spPr bwMode="auto">
          <a:xfrm>
            <a:off x="457200" y="274638"/>
            <a:ext cx="82296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lvl1pPr>
              <a:defRPr sz="1400">
                <a:solidFill>
                  <a:schemeClr val="tx1"/>
                </a:solidFill>
                <a:latin typeface="Georgia" panose="02040502050405020303" pitchFamily="18" charset="0"/>
                <a:ea typeface="ＭＳ Ｐゴシック" panose="020B0600070205080204" pitchFamily="34" charset="-128"/>
              </a:defRPr>
            </a:lvl1pPr>
            <a:lvl2pPr marL="742950" indent="-285750">
              <a:defRPr sz="1400">
                <a:solidFill>
                  <a:schemeClr val="tx1"/>
                </a:solidFill>
                <a:latin typeface="Georgia" panose="02040502050405020303" pitchFamily="18" charset="0"/>
                <a:ea typeface="ＭＳ Ｐゴシック" panose="020B0600070205080204" pitchFamily="34" charset="-128"/>
              </a:defRPr>
            </a:lvl2pPr>
            <a:lvl3pPr marL="1143000" indent="-228600">
              <a:defRPr sz="1400">
                <a:solidFill>
                  <a:schemeClr val="tx1"/>
                </a:solidFill>
                <a:latin typeface="Georgia" panose="02040502050405020303" pitchFamily="18" charset="0"/>
                <a:ea typeface="ＭＳ Ｐゴシック" panose="020B0600070205080204" pitchFamily="34" charset="-128"/>
              </a:defRPr>
            </a:lvl3pPr>
            <a:lvl4pPr marL="1600200" indent="-228600">
              <a:defRPr sz="1400">
                <a:solidFill>
                  <a:schemeClr val="tx1"/>
                </a:solidFill>
                <a:latin typeface="Georgia" panose="02040502050405020303" pitchFamily="18" charset="0"/>
                <a:ea typeface="ＭＳ Ｐゴシック" panose="020B0600070205080204" pitchFamily="34" charset="-128"/>
              </a:defRPr>
            </a:lvl4pPr>
            <a:lvl5pPr marL="2057400" indent="-228600">
              <a:defRPr sz="1400">
                <a:solidFill>
                  <a:schemeClr val="tx1"/>
                </a:solidFill>
                <a:latin typeface="Georgia" panose="02040502050405020303" pitchFamily="18" charset="0"/>
                <a:ea typeface="ＭＳ Ｐゴシック" panose="020B0600070205080204" pitchFamily="34" charset="-128"/>
              </a:defRPr>
            </a:lvl5pPr>
            <a:lvl6pPr marL="2514600" indent="-228600" eaLnBrk="0" fontAlgn="base" hangingPunct="0">
              <a:spcBef>
                <a:spcPct val="50000"/>
              </a:spcBef>
              <a:spcAft>
                <a:spcPct val="0"/>
              </a:spcAft>
              <a:defRPr sz="1400">
                <a:solidFill>
                  <a:schemeClr val="tx1"/>
                </a:solidFill>
                <a:latin typeface="Georgia" panose="02040502050405020303" pitchFamily="18" charset="0"/>
                <a:ea typeface="ＭＳ Ｐゴシック" panose="020B0600070205080204" pitchFamily="34" charset="-128"/>
              </a:defRPr>
            </a:lvl6pPr>
            <a:lvl7pPr marL="2971800" indent="-228600" eaLnBrk="0" fontAlgn="base" hangingPunct="0">
              <a:spcBef>
                <a:spcPct val="50000"/>
              </a:spcBef>
              <a:spcAft>
                <a:spcPct val="0"/>
              </a:spcAft>
              <a:defRPr sz="1400">
                <a:solidFill>
                  <a:schemeClr val="tx1"/>
                </a:solidFill>
                <a:latin typeface="Georgia" panose="02040502050405020303" pitchFamily="18" charset="0"/>
                <a:ea typeface="ＭＳ Ｐゴシック" panose="020B0600070205080204" pitchFamily="34" charset="-128"/>
              </a:defRPr>
            </a:lvl7pPr>
            <a:lvl8pPr marL="3429000" indent="-228600" eaLnBrk="0" fontAlgn="base" hangingPunct="0">
              <a:spcBef>
                <a:spcPct val="50000"/>
              </a:spcBef>
              <a:spcAft>
                <a:spcPct val="0"/>
              </a:spcAft>
              <a:defRPr sz="1400">
                <a:solidFill>
                  <a:schemeClr val="tx1"/>
                </a:solidFill>
                <a:latin typeface="Georgia" panose="02040502050405020303" pitchFamily="18" charset="0"/>
                <a:ea typeface="ＭＳ Ｐゴシック" panose="020B0600070205080204" pitchFamily="34" charset="-128"/>
              </a:defRPr>
            </a:lvl8pPr>
            <a:lvl9pPr marL="3886200" indent="-228600" eaLnBrk="0" fontAlgn="base" hangingPunct="0">
              <a:spcBef>
                <a:spcPct val="50000"/>
              </a:spcBef>
              <a:spcAft>
                <a:spcPct val="0"/>
              </a:spcAft>
              <a:defRPr sz="1400">
                <a:solidFill>
                  <a:schemeClr val="tx1"/>
                </a:solidFill>
                <a:latin typeface="Georgia" panose="02040502050405020303" pitchFamily="18" charset="0"/>
                <a:ea typeface="ＭＳ Ｐゴシック" panose="020B0600070205080204" pitchFamily="34" charset="-128"/>
              </a:defRPr>
            </a:lvl9pPr>
          </a:lstStyle>
          <a:p>
            <a:pPr marL="0" marR="0" lvl="0" indent="0" algn="ctr" defTabSz="514350" rtl="0" eaLnBrk="0" fontAlgn="base" latinLnBrk="0" hangingPunct="0">
              <a:lnSpc>
                <a:spcPct val="100000"/>
              </a:lnSpc>
              <a:spcBef>
                <a:spcPct val="0"/>
              </a:spcBef>
              <a:spcAft>
                <a:spcPct val="0"/>
              </a:spcAft>
              <a:buClrTx/>
              <a:buSzTx/>
              <a:buFontTx/>
              <a:buNone/>
              <a:tabLst/>
              <a:defRPr/>
            </a:pPr>
            <a:endParaRPr kumimoji="0" lang="en-US" altLang="en-US" sz="2475"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34" charset="-128"/>
              <a:cs typeface="+mn-cs"/>
            </a:endParaRPr>
          </a:p>
        </p:txBody>
      </p:sp>
      <p:sp>
        <p:nvSpPr>
          <p:cNvPr id="3" name="Rectangle 3"/>
          <p:cNvSpPr>
            <a:spLocks noGrp="1" noChangeArrowheads="1"/>
          </p:cNvSpPr>
          <p:nvPr/>
        </p:nvSpPr>
        <p:spPr bwMode="auto">
          <a:xfrm>
            <a:off x="457200" y="1600206"/>
            <a:ext cx="82296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a:defRPr sz="1400">
                <a:solidFill>
                  <a:schemeClr val="tx1"/>
                </a:solidFill>
                <a:latin typeface="Georgia" panose="02040502050405020303" pitchFamily="18" charset="0"/>
                <a:ea typeface="ＭＳ Ｐゴシック" panose="020B0600070205080204" pitchFamily="34" charset="-128"/>
              </a:defRPr>
            </a:lvl1pPr>
            <a:lvl2pPr marL="742950" indent="-285750">
              <a:defRPr sz="1400">
                <a:solidFill>
                  <a:schemeClr val="tx1"/>
                </a:solidFill>
                <a:latin typeface="Georgia" panose="02040502050405020303" pitchFamily="18" charset="0"/>
                <a:ea typeface="ＭＳ Ｐゴシック" panose="020B0600070205080204" pitchFamily="34" charset="-128"/>
              </a:defRPr>
            </a:lvl2pPr>
            <a:lvl3pPr marL="1143000" indent="-228600">
              <a:defRPr sz="1400">
                <a:solidFill>
                  <a:schemeClr val="tx1"/>
                </a:solidFill>
                <a:latin typeface="Georgia" panose="02040502050405020303" pitchFamily="18" charset="0"/>
                <a:ea typeface="ＭＳ Ｐゴシック" panose="020B0600070205080204" pitchFamily="34" charset="-128"/>
              </a:defRPr>
            </a:lvl3pPr>
            <a:lvl4pPr marL="1600200" indent="-228600">
              <a:defRPr sz="1400">
                <a:solidFill>
                  <a:schemeClr val="tx1"/>
                </a:solidFill>
                <a:latin typeface="Georgia" panose="02040502050405020303" pitchFamily="18" charset="0"/>
                <a:ea typeface="ＭＳ Ｐゴシック" panose="020B0600070205080204" pitchFamily="34" charset="-128"/>
              </a:defRPr>
            </a:lvl4pPr>
            <a:lvl5pPr marL="2057400" indent="-228600">
              <a:defRPr sz="1400">
                <a:solidFill>
                  <a:schemeClr val="tx1"/>
                </a:solidFill>
                <a:latin typeface="Georgia" panose="02040502050405020303" pitchFamily="18" charset="0"/>
                <a:ea typeface="ＭＳ Ｐゴシック" panose="020B0600070205080204" pitchFamily="34" charset="-128"/>
              </a:defRPr>
            </a:lvl5pPr>
            <a:lvl6pPr marL="2514600" indent="-228600" eaLnBrk="0" fontAlgn="base" hangingPunct="0">
              <a:spcBef>
                <a:spcPct val="50000"/>
              </a:spcBef>
              <a:spcAft>
                <a:spcPct val="0"/>
              </a:spcAft>
              <a:defRPr sz="1400">
                <a:solidFill>
                  <a:schemeClr val="tx1"/>
                </a:solidFill>
                <a:latin typeface="Georgia" panose="02040502050405020303" pitchFamily="18" charset="0"/>
                <a:ea typeface="ＭＳ Ｐゴシック" panose="020B0600070205080204" pitchFamily="34" charset="-128"/>
              </a:defRPr>
            </a:lvl6pPr>
            <a:lvl7pPr marL="2971800" indent="-228600" eaLnBrk="0" fontAlgn="base" hangingPunct="0">
              <a:spcBef>
                <a:spcPct val="50000"/>
              </a:spcBef>
              <a:spcAft>
                <a:spcPct val="0"/>
              </a:spcAft>
              <a:defRPr sz="1400">
                <a:solidFill>
                  <a:schemeClr val="tx1"/>
                </a:solidFill>
                <a:latin typeface="Georgia" panose="02040502050405020303" pitchFamily="18" charset="0"/>
                <a:ea typeface="ＭＳ Ｐゴシック" panose="020B0600070205080204" pitchFamily="34" charset="-128"/>
              </a:defRPr>
            </a:lvl7pPr>
            <a:lvl8pPr marL="3429000" indent="-228600" eaLnBrk="0" fontAlgn="base" hangingPunct="0">
              <a:spcBef>
                <a:spcPct val="50000"/>
              </a:spcBef>
              <a:spcAft>
                <a:spcPct val="0"/>
              </a:spcAft>
              <a:defRPr sz="1400">
                <a:solidFill>
                  <a:schemeClr val="tx1"/>
                </a:solidFill>
                <a:latin typeface="Georgia" panose="02040502050405020303" pitchFamily="18" charset="0"/>
                <a:ea typeface="ＭＳ Ｐゴシック" panose="020B0600070205080204" pitchFamily="34" charset="-128"/>
              </a:defRPr>
            </a:lvl8pPr>
            <a:lvl9pPr marL="3886200" indent="-228600" eaLnBrk="0" fontAlgn="base" hangingPunct="0">
              <a:spcBef>
                <a:spcPct val="50000"/>
              </a:spcBef>
              <a:spcAft>
                <a:spcPct val="0"/>
              </a:spcAft>
              <a:defRPr sz="1400">
                <a:solidFill>
                  <a:schemeClr val="tx1"/>
                </a:solidFill>
                <a:latin typeface="Georgia" panose="02040502050405020303" pitchFamily="18" charset="0"/>
                <a:ea typeface="ＭＳ Ｐゴシック" panose="020B0600070205080204" pitchFamily="34" charset="-128"/>
              </a:defRPr>
            </a:lvl9pPr>
          </a:lstStyle>
          <a:p>
            <a:pPr marL="192881" marR="0" lvl="0" indent="-192881" algn="l" defTabSz="514350" rtl="0" eaLnBrk="0" fontAlgn="base" latinLnBrk="0" hangingPunct="0">
              <a:lnSpc>
                <a:spcPct val="100000"/>
              </a:lnSpc>
              <a:spcBef>
                <a:spcPct val="20000"/>
              </a:spcBef>
              <a:spcAft>
                <a:spcPct val="0"/>
              </a:spcAft>
              <a:buClrTx/>
              <a:buSzTx/>
              <a:buFontTx/>
              <a:buChar char="•"/>
              <a:tabLst/>
              <a:defRPr/>
            </a:pPr>
            <a:endParaRPr kumimoji="0" lang="en-US" altLang="en-US"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34" charset="-128"/>
              <a:cs typeface="+mn-cs"/>
            </a:endParaRPr>
          </a:p>
        </p:txBody>
      </p:sp>
    </p:spTree>
    <p:extLst>
      <p:ext uri="{BB962C8B-B14F-4D97-AF65-F5344CB8AC3E}">
        <p14:creationId xmlns="" xmlns:p14="http://schemas.microsoft.com/office/powerpoint/2010/main" val="1788535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4"/>
            <a:ext cx="8229600" cy="4525963"/>
          </a:xfrm>
          <a:prstGeom prst="rect">
            <a:avLst/>
          </a:prstGeom>
        </p:spPr>
        <p:txBody>
          <a:bodyPr/>
          <a:lstStyle>
            <a:lvl1pPr marL="0" indent="0">
              <a:buClr>
                <a:srgbClr val="0070C0"/>
              </a:buClr>
              <a:buFont typeface="Wingdings" panose="05000000000000000000" pitchFamily="2" charset="2"/>
              <a:buNone/>
              <a:defRPr/>
            </a:lvl1pPr>
            <a:lvl2pPr marL="514350" indent="-257175">
              <a:buClr>
                <a:srgbClr val="0070C0"/>
              </a:buClr>
              <a:buFont typeface="Arial" panose="020B0604020202020204" pitchFamily="34" charset="0"/>
              <a:buChar char="•"/>
              <a:defRPr/>
            </a:lvl2pPr>
            <a:lvl3pPr marL="642938" indent="-128588">
              <a:buClr>
                <a:srgbClr val="0070C0"/>
              </a:buClr>
              <a:buSzPct val="90000"/>
              <a:buFont typeface="Courier New" panose="02070309020205020404" pitchFamily="49" charset="0"/>
              <a:buChar char="o"/>
              <a:defRPr/>
            </a:lvl3pPr>
          </a:lstStyle>
          <a:p>
            <a:pPr lvl="0"/>
            <a:r>
              <a:rPr lang="en-GB" dirty="0"/>
              <a:t>Click</a:t>
            </a:r>
          </a:p>
          <a:p>
            <a:pPr lvl="0"/>
            <a:r>
              <a:rPr lang="en-GB" dirty="0"/>
              <a:t>	</a:t>
            </a:r>
          </a:p>
        </p:txBody>
      </p:sp>
      <p:sp>
        <p:nvSpPr>
          <p:cNvPr id="6" name="Slide Number Placeholder 5"/>
          <p:cNvSpPr>
            <a:spLocks noGrp="1"/>
          </p:cNvSpPr>
          <p:nvPr>
            <p:ph type="sldNum" sz="quarter" idx="12"/>
          </p:nvPr>
        </p:nvSpPr>
        <p:spPr>
          <a:xfrm>
            <a:off x="6553200" y="6356354"/>
            <a:ext cx="2133600" cy="365125"/>
          </a:xfrm>
          <a:prstGeom prst="rect">
            <a:avLst/>
          </a:prstGeom>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
        <p:nvSpPr>
          <p:cNvPr id="14" name="Title Placeholder 1"/>
          <p:cNvSpPr>
            <a:spLocks noGrp="1"/>
          </p:cNvSpPr>
          <p:nvPr>
            <p:ph type="title"/>
          </p:nvPr>
        </p:nvSpPr>
        <p:spPr>
          <a:xfrm>
            <a:off x="2057401" y="115094"/>
            <a:ext cx="6066692" cy="1027906"/>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16" name="Footer Placeholder 4"/>
          <p:cNvSpPr>
            <a:spLocks noGrp="1"/>
          </p:cNvSpPr>
          <p:nvPr>
            <p:ph type="ftr" sz="quarter" idx="3"/>
          </p:nvPr>
        </p:nvSpPr>
        <p:spPr>
          <a:xfrm>
            <a:off x="1" y="6369233"/>
            <a:ext cx="9144000" cy="491737"/>
          </a:xfrm>
          <a:prstGeom prst="rect">
            <a:avLst/>
          </a:prstGeom>
          <a:solidFill>
            <a:schemeClr val="bg1">
              <a:lumMod val="75000"/>
            </a:schemeClr>
          </a:solidFill>
          <a:ln>
            <a:noFill/>
          </a:ln>
        </p:spPr>
        <p:txBody>
          <a:bodyPr vert="horz" lIns="91440" tIns="45720" rIns="91440" bIns="45720" rtlCol="0" anchor="ctr"/>
          <a:lstStyle>
            <a:lvl1pPr algn="ctr">
              <a:defRPr sz="1600" b="1" spc="225">
                <a:solidFill>
                  <a:schemeClr val="tx2"/>
                </a:solidFill>
                <a:latin typeface="Century Gothic" panose="020B0502020202020204" pitchFamily="34" charset="0"/>
              </a:defRPr>
            </a:lvl1pPr>
          </a:lstStyle>
          <a:p>
            <a:r>
              <a:rPr lang="en-IN"/>
              <a:t>National Academy of Customs, Indirect Taxes and Narcotics (NACIN)</a:t>
            </a:r>
            <a:endParaRPr lang="en-US" dirty="0"/>
          </a:p>
        </p:txBody>
      </p:sp>
    </p:spTree>
    <p:extLst>
      <p:ext uri="{BB962C8B-B14F-4D97-AF65-F5344CB8AC3E}">
        <p14:creationId xmlns="" xmlns:p14="http://schemas.microsoft.com/office/powerpoint/2010/main" val="2577788141"/>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4"/>
            <a:ext cx="7772400" cy="1362075"/>
          </a:xfrm>
        </p:spPr>
        <p:txBody>
          <a:bodyPr anchor="t"/>
          <a:lstStyle>
            <a:lvl1pPr algn="l">
              <a:defRPr sz="2250" b="1" cap="all">
                <a:latin typeface="Calibri" pitchFamily="34" charset="0"/>
              </a:defRPr>
            </a:lvl1pPr>
          </a:lstStyle>
          <a:p>
            <a:r>
              <a:rPr lang="en-US" dirty="0"/>
              <a:t>Click to edit Master title style</a:t>
            </a:r>
            <a:endParaRPr lang="en-GB" dirty="0"/>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1125">
                <a:solidFill>
                  <a:schemeClr val="tx1">
                    <a:tint val="75000"/>
                  </a:schemeClr>
                </a:solidFill>
              </a:defRPr>
            </a:lvl1pPr>
            <a:lvl2pPr marL="257175" indent="0">
              <a:buNone/>
              <a:defRPr sz="1013">
                <a:solidFill>
                  <a:schemeClr val="tx1">
                    <a:tint val="75000"/>
                  </a:schemeClr>
                </a:solidFill>
              </a:defRPr>
            </a:lvl2pPr>
            <a:lvl3pPr marL="514350" indent="0">
              <a:buNone/>
              <a:defRPr sz="900">
                <a:solidFill>
                  <a:schemeClr val="tx1">
                    <a:tint val="75000"/>
                  </a:schemeClr>
                </a:solidFill>
              </a:defRPr>
            </a:lvl3pPr>
            <a:lvl4pPr marL="771525" indent="0">
              <a:buNone/>
              <a:defRPr sz="788">
                <a:solidFill>
                  <a:schemeClr val="tx1">
                    <a:tint val="75000"/>
                  </a:schemeClr>
                </a:solidFill>
              </a:defRPr>
            </a:lvl4pPr>
            <a:lvl5pPr marL="1028700" indent="0">
              <a:buNone/>
              <a:defRPr sz="788">
                <a:solidFill>
                  <a:schemeClr val="tx1">
                    <a:tint val="75000"/>
                  </a:schemeClr>
                </a:solidFill>
              </a:defRPr>
            </a:lvl5pPr>
            <a:lvl6pPr marL="1285875" indent="0">
              <a:buNone/>
              <a:defRPr sz="788">
                <a:solidFill>
                  <a:schemeClr val="tx1">
                    <a:tint val="75000"/>
                  </a:schemeClr>
                </a:solidFill>
              </a:defRPr>
            </a:lvl6pPr>
            <a:lvl7pPr marL="1543050" indent="0">
              <a:buNone/>
              <a:defRPr sz="788">
                <a:solidFill>
                  <a:schemeClr val="tx1">
                    <a:tint val="75000"/>
                  </a:schemeClr>
                </a:solidFill>
              </a:defRPr>
            </a:lvl7pPr>
            <a:lvl8pPr marL="1800225" indent="0">
              <a:buNone/>
              <a:defRPr sz="788">
                <a:solidFill>
                  <a:schemeClr val="tx1">
                    <a:tint val="75000"/>
                  </a:schemeClr>
                </a:solidFill>
              </a:defRPr>
            </a:lvl8pPr>
            <a:lvl9pPr marL="2057400" indent="0">
              <a:buNone/>
              <a:defRPr sz="788">
                <a:solidFill>
                  <a:schemeClr val="tx1">
                    <a:tint val="75000"/>
                  </a:schemeClr>
                </a:solidFill>
              </a:defRPr>
            </a:lvl9pPr>
          </a:lstStyle>
          <a:p>
            <a:pPr lvl="0"/>
            <a:r>
              <a:rPr lang="en-US"/>
              <a:t>Click to edit Master text styles</a:t>
            </a:r>
          </a:p>
        </p:txBody>
      </p:sp>
      <p:sp>
        <p:nvSpPr>
          <p:cNvPr id="6" name="Slide Number Placeholder 5"/>
          <p:cNvSpPr>
            <a:spLocks noGrp="1"/>
          </p:cNvSpPr>
          <p:nvPr>
            <p:ph type="sldNum" sz="quarter" idx="12"/>
          </p:nvPr>
        </p:nvSpPr>
        <p:spPr>
          <a:xfrm>
            <a:off x="6553200" y="6356354"/>
            <a:ext cx="2133600" cy="365125"/>
          </a:xfrm>
          <a:prstGeom prst="rect">
            <a:avLst/>
          </a:prstGeom>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
        <p:nvSpPr>
          <p:cNvPr id="7" name="Title Placeholder 1"/>
          <p:cNvSpPr txBox="1">
            <a:spLocks/>
          </p:cNvSpPr>
          <p:nvPr userDrawn="1"/>
        </p:nvSpPr>
        <p:spPr>
          <a:xfrm>
            <a:off x="2057401" y="115094"/>
            <a:ext cx="6066692" cy="1027906"/>
          </a:xfrm>
          <a:prstGeom prst="rect">
            <a:avLst/>
          </a:prstGeom>
        </p:spPr>
        <p:txBody>
          <a:bodyPr vert="horz" lIns="68580" tIns="34290" rIns="68580" bIns="34290" rtlCol="0" anchor="ctr">
            <a:normAutofit/>
          </a:bodyPr>
          <a:lstStyle>
            <a:lvl1pPr algn="ctr" defTabSz="685800" rtl="0" eaLnBrk="1" latinLnBrk="0" hangingPunct="1">
              <a:spcBef>
                <a:spcPct val="0"/>
              </a:spcBef>
              <a:buNone/>
              <a:defRPr sz="4000" kern="1200">
                <a:solidFill>
                  <a:schemeClr val="tx2"/>
                </a:solidFill>
                <a:latin typeface="Calibri" pitchFamily="34" charset="0"/>
                <a:ea typeface="+mj-ea"/>
                <a:cs typeface="+mj-cs"/>
              </a:defRPr>
            </a:lvl1pPr>
          </a:lstStyle>
          <a:p>
            <a:r>
              <a:rPr lang="en-US" sz="3000"/>
              <a:t>Click to edit Master title style</a:t>
            </a:r>
            <a:endParaRPr lang="en-GB" sz="3000" dirty="0"/>
          </a:p>
        </p:txBody>
      </p:sp>
    </p:spTree>
    <p:extLst>
      <p:ext uri="{BB962C8B-B14F-4D97-AF65-F5344CB8AC3E}">
        <p14:creationId xmlns="" xmlns:p14="http://schemas.microsoft.com/office/powerpoint/2010/main" val="2002917699"/>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a:t>Click to edit Master title style</a:t>
            </a:r>
            <a:endParaRPr lang="en-GB" dirty="0"/>
          </a:p>
        </p:txBody>
      </p:sp>
      <p:sp>
        <p:nvSpPr>
          <p:cNvPr id="3" name="Content Placeholder 2"/>
          <p:cNvSpPr>
            <a:spLocks noGrp="1"/>
          </p:cNvSpPr>
          <p:nvPr>
            <p:ph sz="half" idx="1"/>
          </p:nvPr>
        </p:nvSpPr>
        <p:spPr>
          <a:xfrm>
            <a:off x="457200" y="1600204"/>
            <a:ext cx="4038600" cy="4525963"/>
          </a:xfrm>
          <a:prstGeom prst="rect">
            <a:avLst/>
          </a:prstGeom>
        </p:spPr>
        <p:txBody>
          <a:bodyPr/>
          <a:lstStyle>
            <a:lvl1pPr>
              <a:defRPr sz="1575"/>
            </a:lvl1pPr>
            <a:lvl2pPr>
              <a:defRPr sz="1350"/>
            </a:lvl2pPr>
            <a:lvl3pPr>
              <a:defRPr sz="1125"/>
            </a:lvl3pPr>
            <a:lvl4pPr>
              <a:defRPr sz="1013"/>
            </a:lvl4pPr>
            <a:lvl5pPr>
              <a:defRPr sz="1013"/>
            </a:lvl5pPr>
            <a:lvl6pPr>
              <a:defRPr sz="1013"/>
            </a:lvl6pPr>
            <a:lvl7pPr>
              <a:defRPr sz="1013"/>
            </a:lvl7pPr>
            <a:lvl8pPr>
              <a:defRPr sz="1013"/>
            </a:lvl8pPr>
            <a:lvl9pPr>
              <a:defRPr sz="101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4"/>
            <a:ext cx="4038600" cy="4525963"/>
          </a:xfrm>
          <a:prstGeom prst="rect">
            <a:avLst/>
          </a:prstGeom>
        </p:spPr>
        <p:txBody>
          <a:bodyPr/>
          <a:lstStyle>
            <a:lvl1pPr>
              <a:defRPr sz="1575"/>
            </a:lvl1pPr>
            <a:lvl2pPr>
              <a:defRPr sz="1350"/>
            </a:lvl2pPr>
            <a:lvl3pPr>
              <a:defRPr sz="1125"/>
            </a:lvl3pPr>
            <a:lvl4pPr>
              <a:defRPr sz="1013"/>
            </a:lvl4pPr>
            <a:lvl5pPr>
              <a:defRPr sz="1013"/>
            </a:lvl5pPr>
            <a:lvl6pPr>
              <a:defRPr sz="1013"/>
            </a:lvl6pPr>
            <a:lvl7pPr>
              <a:defRPr sz="1013"/>
            </a:lvl7pPr>
            <a:lvl8pPr>
              <a:defRPr sz="1013"/>
            </a:lvl8pPr>
            <a:lvl9pPr>
              <a:defRPr sz="101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a:xfrm>
            <a:off x="0" y="6535080"/>
            <a:ext cx="1065628" cy="365125"/>
          </a:xfrm>
          <a:prstGeom prst="rect">
            <a:avLst/>
          </a:prstGeom>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a:xfrm>
            <a:off x="6553200" y="6356354"/>
            <a:ext cx="2133600" cy="365125"/>
          </a:xfrm>
          <a:prstGeom prst="rect">
            <a:avLst/>
          </a:prstGeom>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 xmlns:p14="http://schemas.microsoft.com/office/powerpoint/2010/main" val="4157899285"/>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a:t>Click to edit Master title style</a:t>
            </a:r>
            <a:endParaRPr lang="en-GB" dirty="0"/>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1350"/>
            </a:lvl1pPr>
            <a:lvl2pPr>
              <a:defRPr sz="1125"/>
            </a:lvl2pPr>
            <a:lvl3pPr>
              <a:defRPr sz="1013"/>
            </a:lvl3pPr>
            <a:lvl4pPr>
              <a:defRPr sz="900"/>
            </a:lvl4pPr>
            <a:lvl5pPr>
              <a:defRPr sz="900"/>
            </a:lvl5pPr>
            <a:lvl6pPr>
              <a:defRPr sz="900"/>
            </a:lvl6pPr>
            <a:lvl7pPr>
              <a:defRPr sz="900"/>
            </a:lvl7pPr>
            <a:lvl8pPr>
              <a:defRPr sz="900"/>
            </a:lvl8pPr>
            <a:lvl9pPr>
              <a:defRPr sz="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7" y="1535113"/>
            <a:ext cx="4041775" cy="639762"/>
          </a:xfrm>
          <a:prstGeom prst="rect">
            <a:avLst/>
          </a:prstGeo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Click to edit Master text styles</a:t>
            </a:r>
          </a:p>
        </p:txBody>
      </p:sp>
      <p:sp>
        <p:nvSpPr>
          <p:cNvPr id="6" name="Content Placeholder 5"/>
          <p:cNvSpPr>
            <a:spLocks noGrp="1"/>
          </p:cNvSpPr>
          <p:nvPr>
            <p:ph sz="quarter" idx="4"/>
          </p:nvPr>
        </p:nvSpPr>
        <p:spPr>
          <a:xfrm>
            <a:off x="4645027" y="2174875"/>
            <a:ext cx="4041775" cy="3951288"/>
          </a:xfrm>
          <a:prstGeom prst="rect">
            <a:avLst/>
          </a:prstGeom>
        </p:spPr>
        <p:txBody>
          <a:bodyPr/>
          <a:lstStyle>
            <a:lvl1pPr>
              <a:defRPr sz="1350"/>
            </a:lvl1pPr>
            <a:lvl2pPr>
              <a:defRPr sz="1125"/>
            </a:lvl2pPr>
            <a:lvl3pPr>
              <a:defRPr sz="1013"/>
            </a:lvl3pPr>
            <a:lvl4pPr>
              <a:defRPr sz="900"/>
            </a:lvl4pPr>
            <a:lvl5pPr>
              <a:defRPr sz="900"/>
            </a:lvl5pPr>
            <a:lvl6pPr>
              <a:defRPr sz="900"/>
            </a:lvl6pPr>
            <a:lvl7pPr>
              <a:defRPr sz="900"/>
            </a:lvl7pPr>
            <a:lvl8pPr>
              <a:defRPr sz="900"/>
            </a:lvl8pPr>
            <a:lvl9pPr>
              <a:defRPr sz="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a:xfrm>
            <a:off x="0" y="6535080"/>
            <a:ext cx="1065628" cy="365125"/>
          </a:xfrm>
          <a:prstGeom prst="rect">
            <a:avLst/>
          </a:prstGeom>
        </p:spPr>
        <p:txBody>
          <a:bodyPr/>
          <a:lstStyle/>
          <a:p>
            <a:endParaRPr lang="en-US">
              <a:solidFill>
                <a:prstClr val="black">
                  <a:tint val="75000"/>
                </a:prstClr>
              </a:solidFill>
            </a:endParaRPr>
          </a:p>
        </p:txBody>
      </p:sp>
      <p:sp>
        <p:nvSpPr>
          <p:cNvPr id="8" name="Footer Placeholder 7"/>
          <p:cNvSpPr>
            <a:spLocks noGrp="1"/>
          </p:cNvSpPr>
          <p:nvPr>
            <p:ph type="ftr" sz="quarter" idx="11"/>
          </p:nvPr>
        </p:nvSpPr>
        <p:spPr/>
        <p:txBody>
          <a:bodyPr/>
          <a:lstStyle/>
          <a:p>
            <a:r>
              <a:rPr lang="en-IN">
                <a:solidFill>
                  <a:prstClr val="black">
                    <a:tint val="75000"/>
                  </a:prstClr>
                </a:solidFill>
              </a:rPr>
              <a:t>National Academy of Customs, Indirect Taxes and Narcotics (NACIN)</a:t>
            </a:r>
            <a:endParaRPr lang="en-US">
              <a:solidFill>
                <a:prstClr val="black">
                  <a:tint val="75000"/>
                </a:prstClr>
              </a:solidFill>
            </a:endParaRPr>
          </a:p>
        </p:txBody>
      </p:sp>
      <p:sp>
        <p:nvSpPr>
          <p:cNvPr id="9" name="Slide Number Placeholder 8"/>
          <p:cNvSpPr>
            <a:spLocks noGrp="1"/>
          </p:cNvSpPr>
          <p:nvPr>
            <p:ph type="sldNum" sz="quarter" idx="12"/>
          </p:nvPr>
        </p:nvSpPr>
        <p:spPr>
          <a:xfrm>
            <a:off x="6553200" y="6356354"/>
            <a:ext cx="2133600" cy="365125"/>
          </a:xfrm>
          <a:prstGeom prst="rect">
            <a:avLst/>
          </a:prstGeom>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 xmlns:p14="http://schemas.microsoft.com/office/powerpoint/2010/main" val="1445040973"/>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a:t>Click to edit Master title style</a:t>
            </a:r>
            <a:endParaRPr lang="en-GB" dirty="0"/>
          </a:p>
        </p:txBody>
      </p:sp>
      <p:sp>
        <p:nvSpPr>
          <p:cNvPr id="3" name="Date Placeholder 2"/>
          <p:cNvSpPr>
            <a:spLocks noGrp="1"/>
          </p:cNvSpPr>
          <p:nvPr>
            <p:ph type="dt" sz="half" idx="10"/>
          </p:nvPr>
        </p:nvSpPr>
        <p:spPr>
          <a:xfrm>
            <a:off x="0" y="6535080"/>
            <a:ext cx="1065628" cy="365125"/>
          </a:xfrm>
          <a:prstGeom prst="rect">
            <a:avLst/>
          </a:prstGeom>
        </p:spPr>
        <p:txBody>
          <a:bodyPr/>
          <a:lstStyle/>
          <a:p>
            <a:endParaRPr lang="en-US">
              <a:solidFill>
                <a:prstClr val="black">
                  <a:tint val="75000"/>
                </a:prstClr>
              </a:solidFill>
            </a:endParaRPr>
          </a:p>
        </p:txBody>
      </p:sp>
      <p:sp>
        <p:nvSpPr>
          <p:cNvPr id="4" name="Footer Placeholder 3"/>
          <p:cNvSpPr>
            <a:spLocks noGrp="1"/>
          </p:cNvSpPr>
          <p:nvPr>
            <p:ph type="ftr" sz="quarter" idx="11"/>
          </p:nvPr>
        </p:nvSpPr>
        <p:spPr/>
        <p:txBody>
          <a:bodyPr/>
          <a:lstStyle/>
          <a:p>
            <a:r>
              <a:rPr lang="en-IN">
                <a:solidFill>
                  <a:prstClr val="black">
                    <a:tint val="75000"/>
                  </a:prstClr>
                </a:solidFill>
              </a:rPr>
              <a:t>National Academy of Customs, Indirect Taxes and Narcotics (NACIN)</a:t>
            </a:r>
            <a:endParaRPr lang="en-US">
              <a:solidFill>
                <a:prstClr val="black">
                  <a:tint val="75000"/>
                </a:prstClr>
              </a:solidFill>
            </a:endParaRPr>
          </a:p>
        </p:txBody>
      </p:sp>
      <p:sp>
        <p:nvSpPr>
          <p:cNvPr id="5" name="Slide Number Placeholder 4"/>
          <p:cNvSpPr>
            <a:spLocks noGrp="1"/>
          </p:cNvSpPr>
          <p:nvPr>
            <p:ph type="sldNum" sz="quarter" idx="12"/>
          </p:nvPr>
        </p:nvSpPr>
        <p:spPr>
          <a:xfrm>
            <a:off x="6553200" y="6356354"/>
            <a:ext cx="2133600" cy="365125"/>
          </a:xfrm>
          <a:prstGeom prst="rect">
            <a:avLst/>
          </a:prstGeom>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 xmlns:p14="http://schemas.microsoft.com/office/powerpoint/2010/main" val="3938342521"/>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0" y="6535080"/>
            <a:ext cx="1065628" cy="365125"/>
          </a:xfrm>
          <a:prstGeom prst="rect">
            <a:avLst/>
          </a:prstGeom>
        </p:spPr>
        <p:txBody>
          <a:bodyPr/>
          <a:lstStyle/>
          <a:p>
            <a:endParaRPr lang="en-US">
              <a:solidFill>
                <a:prstClr val="black">
                  <a:tint val="75000"/>
                </a:prstClr>
              </a:solidFill>
            </a:endParaRPr>
          </a:p>
        </p:txBody>
      </p:sp>
      <p:sp>
        <p:nvSpPr>
          <p:cNvPr id="3" name="Footer Placeholder 2"/>
          <p:cNvSpPr>
            <a:spLocks noGrp="1"/>
          </p:cNvSpPr>
          <p:nvPr>
            <p:ph type="ftr" sz="quarter" idx="11"/>
          </p:nvPr>
        </p:nvSpPr>
        <p:spPr/>
        <p:txBody>
          <a:bodyPr/>
          <a:lstStyle/>
          <a:p>
            <a:r>
              <a:rPr lang="en-IN">
                <a:solidFill>
                  <a:prstClr val="black">
                    <a:tint val="75000"/>
                  </a:prstClr>
                </a:solidFill>
              </a:rPr>
              <a:t>National Academy of Customs, Indirect Taxes and Narcotics (NACIN)</a:t>
            </a:r>
            <a:endParaRPr lang="en-US">
              <a:solidFill>
                <a:prstClr val="black">
                  <a:tint val="75000"/>
                </a:prstClr>
              </a:solidFill>
            </a:endParaRPr>
          </a:p>
        </p:txBody>
      </p:sp>
      <p:sp>
        <p:nvSpPr>
          <p:cNvPr id="4" name="Slide Number Placeholder 3"/>
          <p:cNvSpPr>
            <a:spLocks noGrp="1"/>
          </p:cNvSpPr>
          <p:nvPr>
            <p:ph type="sldNum" sz="quarter" idx="12"/>
          </p:nvPr>
        </p:nvSpPr>
        <p:spPr>
          <a:xfrm>
            <a:off x="6553200" y="6356354"/>
            <a:ext cx="2133600" cy="365125"/>
          </a:xfrm>
          <a:prstGeom prst="rect">
            <a:avLst/>
          </a:prstGeom>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 xmlns:p14="http://schemas.microsoft.com/office/powerpoint/2010/main" val="1490803206"/>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1125" b="1">
                <a:latin typeface="Calibri" pitchFamily="34" charset="0"/>
              </a:defRPr>
            </a:lvl1pPr>
          </a:lstStyle>
          <a:p>
            <a:r>
              <a:rPr lang="en-US" dirty="0"/>
              <a:t>Click to edit Master title style</a:t>
            </a:r>
            <a:endParaRPr lang="en-GB" dirty="0"/>
          </a:p>
        </p:txBody>
      </p:sp>
      <p:sp>
        <p:nvSpPr>
          <p:cNvPr id="3" name="Content Placeholder 2"/>
          <p:cNvSpPr>
            <a:spLocks noGrp="1"/>
          </p:cNvSpPr>
          <p:nvPr>
            <p:ph idx="1"/>
          </p:nvPr>
        </p:nvSpPr>
        <p:spPr>
          <a:xfrm>
            <a:off x="3575050" y="273054"/>
            <a:ext cx="5111750" cy="5853113"/>
          </a:xfrm>
          <a:prstGeom prst="rect">
            <a:avLst/>
          </a:prstGeo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2" y="1435103"/>
            <a:ext cx="3008313" cy="4691063"/>
          </a:xfrm>
          <a:prstGeom prst="rect">
            <a:avLst/>
          </a:prstGeom>
        </p:spPr>
        <p:txBody>
          <a:bodyPr/>
          <a:lstStyle>
            <a:lvl1pPr marL="0" indent="0">
              <a:buNone/>
              <a:defRPr sz="788"/>
            </a:lvl1pPr>
            <a:lvl2pPr marL="257175" indent="0">
              <a:buNone/>
              <a:defRPr sz="675"/>
            </a:lvl2pPr>
            <a:lvl3pPr marL="514350" indent="0">
              <a:buNone/>
              <a:defRPr sz="563"/>
            </a:lvl3pPr>
            <a:lvl4pPr marL="771525" indent="0">
              <a:buNone/>
              <a:defRPr sz="506"/>
            </a:lvl4pPr>
            <a:lvl5pPr marL="1028700" indent="0">
              <a:buNone/>
              <a:defRPr sz="506"/>
            </a:lvl5pPr>
            <a:lvl6pPr marL="1285875" indent="0">
              <a:buNone/>
              <a:defRPr sz="506"/>
            </a:lvl6pPr>
            <a:lvl7pPr marL="1543050" indent="0">
              <a:buNone/>
              <a:defRPr sz="506"/>
            </a:lvl7pPr>
            <a:lvl8pPr marL="1800225" indent="0">
              <a:buNone/>
              <a:defRPr sz="506"/>
            </a:lvl8pPr>
            <a:lvl9pPr marL="2057400" indent="0">
              <a:buNone/>
              <a:defRPr sz="506"/>
            </a:lvl9pPr>
          </a:lstStyle>
          <a:p>
            <a:pPr lvl="0"/>
            <a:r>
              <a:rPr lang="en-US"/>
              <a:t>Click to edit Master text styles</a:t>
            </a:r>
          </a:p>
        </p:txBody>
      </p:sp>
      <p:sp>
        <p:nvSpPr>
          <p:cNvPr id="5" name="Date Placeholder 4"/>
          <p:cNvSpPr>
            <a:spLocks noGrp="1"/>
          </p:cNvSpPr>
          <p:nvPr>
            <p:ph type="dt" sz="half" idx="10"/>
          </p:nvPr>
        </p:nvSpPr>
        <p:spPr>
          <a:xfrm>
            <a:off x="0" y="6535080"/>
            <a:ext cx="1065628" cy="365125"/>
          </a:xfrm>
          <a:prstGeom prst="rect">
            <a:avLst/>
          </a:prstGeom>
        </p:spPr>
        <p:txBody>
          <a:bodyPr/>
          <a:lstStyle/>
          <a:p>
            <a:endParaRPr lang="en-US">
              <a:solidFill>
                <a:prstClr val="black">
                  <a:tint val="75000"/>
                </a:prstClr>
              </a:solidFill>
            </a:endParaRPr>
          </a:p>
        </p:txBody>
      </p:sp>
      <p:sp>
        <p:nvSpPr>
          <p:cNvPr id="6" name="Footer Placeholder 5"/>
          <p:cNvSpPr>
            <a:spLocks noGrp="1"/>
          </p:cNvSpPr>
          <p:nvPr>
            <p:ph type="ftr" sz="quarter" idx="11"/>
          </p:nvPr>
        </p:nvSpPr>
        <p:spPr/>
        <p:txBody>
          <a:bodyPr/>
          <a:lstStyle/>
          <a:p>
            <a:r>
              <a:rPr lang="en-IN">
                <a:solidFill>
                  <a:prstClr val="black">
                    <a:tint val="75000"/>
                  </a:prstClr>
                </a:solidFill>
              </a:rPr>
              <a:t>National Academy of Customs, Indirect Taxes and Narcotics (NACIN)</a:t>
            </a:r>
            <a:endParaRPr lang="en-US">
              <a:solidFill>
                <a:prstClr val="black">
                  <a:tint val="75000"/>
                </a:prstClr>
              </a:solidFill>
            </a:endParaRPr>
          </a:p>
        </p:txBody>
      </p:sp>
      <p:sp>
        <p:nvSpPr>
          <p:cNvPr id="7" name="Slide Number Placeholder 6"/>
          <p:cNvSpPr>
            <a:spLocks noGrp="1"/>
          </p:cNvSpPr>
          <p:nvPr>
            <p:ph type="sldNum" sz="quarter" idx="12"/>
          </p:nvPr>
        </p:nvSpPr>
        <p:spPr>
          <a:xfrm>
            <a:off x="6553200" y="6356354"/>
            <a:ext cx="2133600" cy="365125"/>
          </a:xfrm>
          <a:prstGeom prst="rect">
            <a:avLst/>
          </a:prstGeom>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 xmlns:p14="http://schemas.microsoft.com/office/powerpoint/2010/main" val="3213763248"/>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1125" b="1">
                <a:latin typeface="Calibri" pitchFamily="34" charset="0"/>
              </a:defRPr>
            </a:lvl1pPr>
          </a:lstStyle>
          <a:p>
            <a:r>
              <a:rPr lang="en-US" dirty="0"/>
              <a:t>Click to edit Master title style</a:t>
            </a:r>
            <a:endParaRPr lang="en-GB" dirty="0"/>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r>
              <a:rPr lang="en-US"/>
              <a:t>Click icon to add picture</a:t>
            </a:r>
            <a:endParaRPr lang="en-GB"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788"/>
            </a:lvl1pPr>
            <a:lvl2pPr marL="257175" indent="0">
              <a:buNone/>
              <a:defRPr sz="675"/>
            </a:lvl2pPr>
            <a:lvl3pPr marL="514350" indent="0">
              <a:buNone/>
              <a:defRPr sz="563"/>
            </a:lvl3pPr>
            <a:lvl4pPr marL="771525" indent="0">
              <a:buNone/>
              <a:defRPr sz="506"/>
            </a:lvl4pPr>
            <a:lvl5pPr marL="1028700" indent="0">
              <a:buNone/>
              <a:defRPr sz="506"/>
            </a:lvl5pPr>
            <a:lvl6pPr marL="1285875" indent="0">
              <a:buNone/>
              <a:defRPr sz="506"/>
            </a:lvl6pPr>
            <a:lvl7pPr marL="1543050" indent="0">
              <a:buNone/>
              <a:defRPr sz="506"/>
            </a:lvl7pPr>
            <a:lvl8pPr marL="1800225" indent="0">
              <a:buNone/>
              <a:defRPr sz="506"/>
            </a:lvl8pPr>
            <a:lvl9pPr marL="2057400" indent="0">
              <a:buNone/>
              <a:defRPr sz="506"/>
            </a:lvl9pPr>
          </a:lstStyle>
          <a:p>
            <a:pPr lvl="0"/>
            <a:r>
              <a:rPr lang="en-US"/>
              <a:t>Click to edit Master text styles</a:t>
            </a:r>
          </a:p>
        </p:txBody>
      </p:sp>
      <p:sp>
        <p:nvSpPr>
          <p:cNvPr id="5" name="Date Placeholder 4"/>
          <p:cNvSpPr>
            <a:spLocks noGrp="1"/>
          </p:cNvSpPr>
          <p:nvPr>
            <p:ph type="dt" sz="half" idx="10"/>
          </p:nvPr>
        </p:nvSpPr>
        <p:spPr>
          <a:xfrm>
            <a:off x="0" y="6535080"/>
            <a:ext cx="1065628" cy="365125"/>
          </a:xfrm>
          <a:prstGeom prst="rect">
            <a:avLst/>
          </a:prstGeom>
        </p:spPr>
        <p:txBody>
          <a:bodyPr/>
          <a:lstStyle/>
          <a:p>
            <a:endParaRPr lang="en-US">
              <a:solidFill>
                <a:prstClr val="black">
                  <a:tint val="75000"/>
                </a:prstClr>
              </a:solidFill>
            </a:endParaRPr>
          </a:p>
        </p:txBody>
      </p:sp>
      <p:sp>
        <p:nvSpPr>
          <p:cNvPr id="6" name="Footer Placeholder 5"/>
          <p:cNvSpPr>
            <a:spLocks noGrp="1"/>
          </p:cNvSpPr>
          <p:nvPr>
            <p:ph type="ftr" sz="quarter" idx="11"/>
          </p:nvPr>
        </p:nvSpPr>
        <p:spPr/>
        <p:txBody>
          <a:bodyPr/>
          <a:lstStyle/>
          <a:p>
            <a:r>
              <a:rPr lang="en-IN">
                <a:solidFill>
                  <a:prstClr val="black">
                    <a:tint val="75000"/>
                  </a:prstClr>
                </a:solidFill>
              </a:rPr>
              <a:t>National Academy of Customs, Indirect Taxes and Narcotics (NACIN)</a:t>
            </a:r>
            <a:endParaRPr lang="en-US">
              <a:solidFill>
                <a:prstClr val="black">
                  <a:tint val="75000"/>
                </a:prstClr>
              </a:solidFill>
            </a:endParaRPr>
          </a:p>
        </p:txBody>
      </p:sp>
      <p:sp>
        <p:nvSpPr>
          <p:cNvPr id="7" name="Slide Number Placeholder 6"/>
          <p:cNvSpPr>
            <a:spLocks noGrp="1"/>
          </p:cNvSpPr>
          <p:nvPr>
            <p:ph type="sldNum" sz="quarter" idx="12"/>
          </p:nvPr>
        </p:nvSpPr>
        <p:spPr>
          <a:xfrm>
            <a:off x="6553200" y="6356354"/>
            <a:ext cx="2133600" cy="365125"/>
          </a:xfrm>
          <a:prstGeom prst="rect">
            <a:avLst/>
          </a:prstGeom>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 xmlns:p14="http://schemas.microsoft.com/office/powerpoint/2010/main" val="1799786637"/>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057401" y="115094"/>
            <a:ext cx="6066692" cy="1027906"/>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5" name="Footer Placeholder 4"/>
          <p:cNvSpPr>
            <a:spLocks noGrp="1"/>
          </p:cNvSpPr>
          <p:nvPr>
            <p:ph type="ftr" sz="quarter" idx="3"/>
          </p:nvPr>
        </p:nvSpPr>
        <p:spPr>
          <a:xfrm>
            <a:off x="1" y="6426558"/>
            <a:ext cx="9144000" cy="447291"/>
          </a:xfrm>
          <a:prstGeom prst="rect">
            <a:avLst/>
          </a:prstGeom>
          <a:solidFill>
            <a:schemeClr val="bg1">
              <a:lumMod val="75000"/>
            </a:schemeClr>
          </a:solidFill>
          <a:ln>
            <a:noFill/>
          </a:ln>
        </p:spPr>
        <p:txBody>
          <a:bodyPr vert="horz" lIns="91440" tIns="45720" rIns="91440" bIns="45720" rtlCol="0" anchor="ctr"/>
          <a:lstStyle>
            <a:lvl1pPr algn="ctr">
              <a:defRPr sz="1600" b="1" spc="225">
                <a:solidFill>
                  <a:schemeClr val="tx2"/>
                </a:solidFill>
                <a:latin typeface="Century Gothic" panose="020B0502020202020204" pitchFamily="34" charset="0"/>
              </a:defRPr>
            </a:lvl1pPr>
          </a:lstStyle>
          <a:p>
            <a:r>
              <a:rPr lang="en-IN"/>
              <a:t>National Academy of Customs, Indirect Taxes and Narcotics (NACIN)</a:t>
            </a:r>
            <a:endParaRPr lang="en-US" dirty="0"/>
          </a:p>
        </p:txBody>
      </p:sp>
      <p:pic>
        <p:nvPicPr>
          <p:cNvPr id="7" name="Picture 6"/>
          <p:cNvPicPr>
            <a:picLocks noChangeAspect="1"/>
          </p:cNvPicPr>
          <p:nvPr userDrawn="1"/>
        </p:nvPicPr>
        <p:blipFill>
          <a:blip r:embed="rId14" cstate="print">
            <a:extLst>
              <a:ext uri="{28A0092B-C50C-407E-A947-70E740481C1C}">
                <a14:useLocalDpi xmlns="" xmlns:a14="http://schemas.microsoft.com/office/drawing/2010/main" val="0"/>
              </a:ext>
            </a:extLst>
          </a:blip>
          <a:stretch>
            <a:fillRect/>
          </a:stretch>
        </p:blipFill>
        <p:spPr>
          <a:xfrm>
            <a:off x="0" y="8322"/>
            <a:ext cx="2065437" cy="1021988"/>
          </a:xfrm>
          <a:prstGeom prst="rect">
            <a:avLst/>
          </a:prstGeom>
        </p:spPr>
      </p:pic>
      <p:pic>
        <p:nvPicPr>
          <p:cNvPr id="8" name="Picture 7" descr="Image result for cbec logo"/>
          <p:cNvPicPr/>
          <p:nvPr userDrawn="1"/>
        </p:nvPicPr>
        <p:blipFill>
          <a:blip r:embed="rId15"/>
          <a:stretch>
            <a:fillRect/>
          </a:stretch>
        </p:blipFill>
        <p:spPr bwMode="auto">
          <a:xfrm>
            <a:off x="8023538" y="13712"/>
            <a:ext cx="1120463" cy="1129288"/>
          </a:xfrm>
          <a:prstGeom prst="rect">
            <a:avLst/>
          </a:prstGeom>
          <a:solidFill>
            <a:schemeClr val="accent1">
              <a:lumMod val="60000"/>
              <a:lumOff val="40000"/>
              <a:alpha val="53000"/>
            </a:schemeClr>
          </a:solidFill>
          <a:ln>
            <a:noFill/>
          </a:ln>
        </p:spPr>
      </p:pic>
    </p:spTree>
    <p:extLst>
      <p:ext uri="{BB962C8B-B14F-4D97-AF65-F5344CB8AC3E}">
        <p14:creationId xmlns="" xmlns:p14="http://schemas.microsoft.com/office/powerpoint/2010/main" val="3623863309"/>
      </p:ext>
    </p:extLst>
  </p:cSld>
  <p:clrMap bg1="lt1" tx1="dk1" bg2="lt2" tx2="dk2" accent1="accent1" accent2="accent2" accent3="accent3" accent4="accent4" accent5="accent5" accent6="accent6" hlink="hlink" folHlink="folHlink"/>
  <p:sldLayoutIdLst>
    <p:sldLayoutId id="2147483723" r:id="rId1"/>
    <p:sldLayoutId id="2147483724" r:id="rId2"/>
    <p:sldLayoutId id="2147483725" r:id="rId3"/>
    <p:sldLayoutId id="2147483726" r:id="rId4"/>
    <p:sldLayoutId id="2147483727" r:id="rId5"/>
    <p:sldLayoutId id="2147483728" r:id="rId6"/>
    <p:sldLayoutId id="2147483729" r:id="rId7"/>
    <p:sldLayoutId id="2147483730" r:id="rId8"/>
    <p:sldLayoutId id="2147483731" r:id="rId9"/>
    <p:sldLayoutId id="2147483732" r:id="rId10"/>
    <p:sldLayoutId id="2147483733" r:id="rId11"/>
    <p:sldLayoutId id="2147483734" r:id="rId12"/>
  </p:sldLayoutIdLst>
  <p:transition/>
  <p:hf hdr="0" dt="0"/>
  <p:txStyles>
    <p:titleStyle>
      <a:lvl1pPr algn="ctr" defTabSz="514350" rtl="0" eaLnBrk="1" latinLnBrk="0" hangingPunct="1">
        <a:spcBef>
          <a:spcPct val="0"/>
        </a:spcBef>
        <a:buNone/>
        <a:defRPr sz="3000" b="1" kern="1200">
          <a:solidFill>
            <a:schemeClr val="tx2"/>
          </a:solidFill>
          <a:latin typeface="Calibri" pitchFamily="34" charset="0"/>
          <a:ea typeface="+mj-ea"/>
          <a:cs typeface="+mj-cs"/>
        </a:defRPr>
      </a:lvl1pPr>
    </p:titleStyle>
    <p:bodyStyle>
      <a:lvl1pPr marL="192881" indent="-192881" algn="l" defTabSz="514350" rtl="0" eaLnBrk="1" latinLnBrk="0" hangingPunct="1">
        <a:spcBef>
          <a:spcPct val="20000"/>
        </a:spcBef>
        <a:buFont typeface="Arial" pitchFamily="34" charset="0"/>
        <a:buChar char="•"/>
        <a:defRPr sz="1800" kern="1200">
          <a:solidFill>
            <a:schemeClr val="tx1"/>
          </a:solidFill>
          <a:latin typeface="Calibri" pitchFamily="34" charset="0"/>
          <a:ea typeface="+mn-ea"/>
          <a:cs typeface="+mn-cs"/>
        </a:defRPr>
      </a:lvl1pPr>
      <a:lvl2pPr marL="417910" indent="-160735" algn="l" defTabSz="514350" rtl="0" eaLnBrk="1" latinLnBrk="0" hangingPunct="1">
        <a:spcBef>
          <a:spcPct val="20000"/>
        </a:spcBef>
        <a:buFont typeface="Arial" pitchFamily="34" charset="0"/>
        <a:buChar char="–"/>
        <a:defRPr sz="1575" kern="1200">
          <a:solidFill>
            <a:schemeClr val="tx1"/>
          </a:solidFill>
          <a:latin typeface="Calibri" pitchFamily="34" charset="0"/>
          <a:ea typeface="+mn-ea"/>
          <a:cs typeface="+mn-cs"/>
        </a:defRPr>
      </a:lvl2pPr>
      <a:lvl3pPr marL="642938" indent="-128588" algn="l" defTabSz="514350" rtl="0" eaLnBrk="1" latinLnBrk="0" hangingPunct="1">
        <a:spcBef>
          <a:spcPct val="20000"/>
        </a:spcBef>
        <a:buFont typeface="Arial" pitchFamily="34" charset="0"/>
        <a:buChar char="•"/>
        <a:defRPr sz="1350" kern="1200">
          <a:solidFill>
            <a:schemeClr val="tx1"/>
          </a:solidFill>
          <a:latin typeface="Calibri" pitchFamily="34" charset="0"/>
          <a:ea typeface="+mn-ea"/>
          <a:cs typeface="+mn-cs"/>
        </a:defRPr>
      </a:lvl3pPr>
      <a:lvl4pPr marL="900113" indent="-128588" algn="l" defTabSz="514350" rtl="0" eaLnBrk="1" latinLnBrk="0" hangingPunct="1">
        <a:spcBef>
          <a:spcPct val="20000"/>
        </a:spcBef>
        <a:buFont typeface="Arial" pitchFamily="34" charset="0"/>
        <a:buChar char="–"/>
        <a:defRPr sz="1125" kern="1200">
          <a:solidFill>
            <a:schemeClr val="tx1"/>
          </a:solidFill>
          <a:latin typeface="Calibri" pitchFamily="34" charset="0"/>
          <a:ea typeface="+mn-ea"/>
          <a:cs typeface="+mn-cs"/>
        </a:defRPr>
      </a:lvl4pPr>
      <a:lvl5pPr marL="1157288" indent="-128588" algn="l" defTabSz="514350" rtl="0" eaLnBrk="1" latinLnBrk="0" hangingPunct="1">
        <a:spcBef>
          <a:spcPct val="20000"/>
        </a:spcBef>
        <a:buFont typeface="Arial" pitchFamily="34" charset="0"/>
        <a:buChar char="»"/>
        <a:defRPr sz="1125" kern="1200">
          <a:solidFill>
            <a:schemeClr val="tx1"/>
          </a:solidFill>
          <a:latin typeface="Calibri" pitchFamily="34" charset="0"/>
          <a:ea typeface="+mn-ea"/>
          <a:cs typeface="+mn-cs"/>
        </a:defRPr>
      </a:lvl5pPr>
      <a:lvl6pPr marL="1414463" indent="-128588" algn="l" defTabSz="514350" rtl="0" eaLnBrk="1" latinLnBrk="0" hangingPunct="1">
        <a:spcBef>
          <a:spcPct val="20000"/>
        </a:spcBef>
        <a:buFont typeface="Arial" pitchFamily="34" charset="0"/>
        <a:buChar char="•"/>
        <a:defRPr sz="1125" kern="1200">
          <a:solidFill>
            <a:schemeClr val="tx1"/>
          </a:solidFill>
          <a:latin typeface="+mn-lt"/>
          <a:ea typeface="+mn-ea"/>
          <a:cs typeface="+mn-cs"/>
        </a:defRPr>
      </a:lvl6pPr>
      <a:lvl7pPr marL="1671638" indent="-128588" algn="l" defTabSz="514350" rtl="0" eaLnBrk="1" latinLnBrk="0" hangingPunct="1">
        <a:spcBef>
          <a:spcPct val="20000"/>
        </a:spcBef>
        <a:buFont typeface="Arial" pitchFamily="34" charset="0"/>
        <a:buChar char="•"/>
        <a:defRPr sz="1125" kern="1200">
          <a:solidFill>
            <a:schemeClr val="tx1"/>
          </a:solidFill>
          <a:latin typeface="+mn-lt"/>
          <a:ea typeface="+mn-ea"/>
          <a:cs typeface="+mn-cs"/>
        </a:defRPr>
      </a:lvl7pPr>
      <a:lvl8pPr marL="1928813" indent="-128588" algn="l" defTabSz="514350" rtl="0" eaLnBrk="1" latinLnBrk="0" hangingPunct="1">
        <a:spcBef>
          <a:spcPct val="20000"/>
        </a:spcBef>
        <a:buFont typeface="Arial" pitchFamily="34" charset="0"/>
        <a:buChar char="•"/>
        <a:defRPr sz="1125" kern="1200">
          <a:solidFill>
            <a:schemeClr val="tx1"/>
          </a:solidFill>
          <a:latin typeface="+mn-lt"/>
          <a:ea typeface="+mn-ea"/>
          <a:cs typeface="+mn-cs"/>
        </a:defRPr>
      </a:lvl8pPr>
      <a:lvl9pPr marL="2185988" indent="-128588" algn="l" defTabSz="514350" rtl="0" eaLnBrk="1" latinLnBrk="0" hangingPunct="1">
        <a:spcBef>
          <a:spcPct val="20000"/>
        </a:spcBef>
        <a:buFont typeface="Arial" pitchFamily="34" charset="0"/>
        <a:buChar char="•"/>
        <a:defRPr sz="1125" kern="1200">
          <a:solidFill>
            <a:schemeClr val="tx1"/>
          </a:solidFill>
          <a:latin typeface="+mn-lt"/>
          <a:ea typeface="+mn-ea"/>
          <a:cs typeface="+mn-cs"/>
        </a:defRPr>
      </a:lvl9pPr>
    </p:bodyStyle>
    <p:otherStyle>
      <a:defPPr>
        <a:defRPr lang="en-US"/>
      </a:defPPr>
      <a:lvl1pPr marL="0" algn="l" defTabSz="514350" rtl="0" eaLnBrk="1" latinLnBrk="0" hangingPunct="1">
        <a:defRPr sz="1013" kern="1200">
          <a:solidFill>
            <a:schemeClr val="tx1"/>
          </a:solidFill>
          <a:latin typeface="+mn-lt"/>
          <a:ea typeface="+mn-ea"/>
          <a:cs typeface="+mn-cs"/>
        </a:defRPr>
      </a:lvl1pPr>
      <a:lvl2pPr marL="257175" algn="l" defTabSz="514350" rtl="0" eaLnBrk="1" latinLnBrk="0" hangingPunct="1">
        <a:defRPr sz="1013" kern="1200">
          <a:solidFill>
            <a:schemeClr val="tx1"/>
          </a:solidFill>
          <a:latin typeface="+mn-lt"/>
          <a:ea typeface="+mn-ea"/>
          <a:cs typeface="+mn-cs"/>
        </a:defRPr>
      </a:lvl2pPr>
      <a:lvl3pPr marL="514350" algn="l" defTabSz="514350" rtl="0" eaLnBrk="1" latinLnBrk="0" hangingPunct="1">
        <a:defRPr sz="1013" kern="1200">
          <a:solidFill>
            <a:schemeClr val="tx1"/>
          </a:solidFill>
          <a:latin typeface="+mn-lt"/>
          <a:ea typeface="+mn-ea"/>
          <a:cs typeface="+mn-cs"/>
        </a:defRPr>
      </a:lvl3pPr>
      <a:lvl4pPr marL="771525" algn="l" defTabSz="514350" rtl="0" eaLnBrk="1" latinLnBrk="0" hangingPunct="1">
        <a:defRPr sz="1013" kern="1200">
          <a:solidFill>
            <a:schemeClr val="tx1"/>
          </a:solidFill>
          <a:latin typeface="+mn-lt"/>
          <a:ea typeface="+mn-ea"/>
          <a:cs typeface="+mn-cs"/>
        </a:defRPr>
      </a:lvl4pPr>
      <a:lvl5pPr marL="1028700" algn="l" defTabSz="514350" rtl="0" eaLnBrk="1" latinLnBrk="0" hangingPunct="1">
        <a:defRPr sz="1013" kern="1200">
          <a:solidFill>
            <a:schemeClr val="tx1"/>
          </a:solidFill>
          <a:latin typeface="+mn-lt"/>
          <a:ea typeface="+mn-ea"/>
          <a:cs typeface="+mn-cs"/>
        </a:defRPr>
      </a:lvl5pPr>
      <a:lvl6pPr marL="1285875" algn="l" defTabSz="514350" rtl="0" eaLnBrk="1" latinLnBrk="0" hangingPunct="1">
        <a:defRPr sz="1013" kern="1200">
          <a:solidFill>
            <a:schemeClr val="tx1"/>
          </a:solidFill>
          <a:latin typeface="+mn-lt"/>
          <a:ea typeface="+mn-ea"/>
          <a:cs typeface="+mn-cs"/>
        </a:defRPr>
      </a:lvl6pPr>
      <a:lvl7pPr marL="1543050" algn="l" defTabSz="514350" rtl="0" eaLnBrk="1" latinLnBrk="0" hangingPunct="1">
        <a:defRPr sz="1013" kern="1200">
          <a:solidFill>
            <a:schemeClr val="tx1"/>
          </a:solidFill>
          <a:latin typeface="+mn-lt"/>
          <a:ea typeface="+mn-ea"/>
          <a:cs typeface="+mn-cs"/>
        </a:defRPr>
      </a:lvl7pPr>
      <a:lvl8pPr marL="1800225" algn="l" defTabSz="514350" rtl="0" eaLnBrk="1" latinLnBrk="0" hangingPunct="1">
        <a:defRPr sz="1013" kern="1200">
          <a:solidFill>
            <a:schemeClr val="tx1"/>
          </a:solidFill>
          <a:latin typeface="+mn-lt"/>
          <a:ea typeface="+mn-ea"/>
          <a:cs typeface="+mn-cs"/>
        </a:defRPr>
      </a:lvl8pPr>
      <a:lvl9pPr marL="2057400" algn="l" defTabSz="514350" rtl="0" eaLnBrk="1" latinLnBrk="0" hangingPunct="1">
        <a:defRPr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cbec.gov.in/resources/htdocs-cbec/gst/Notification22-CGST.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cbec.gov.in/resources/htdocs-cbec/gst/Notification23-CGST.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cbec.gov.in/resources/htdocs-cbec/press-release/Selling-Space-advertisement-print-media.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twitter.com/askGSTech" TargetMode="External"/><Relationship Id="rId2" Type="http://schemas.openxmlformats.org/officeDocument/2006/relationships/hyperlink" Target="https://twitter.com/askGST_GoI" TargetMode="External"/><Relationship Id="rId1" Type="http://schemas.openxmlformats.org/officeDocument/2006/relationships/slideLayout" Target="../slideLayouts/slideLayout2.xml"/><Relationship Id="rId4" Type="http://schemas.openxmlformats.org/officeDocument/2006/relationships/hyperlink" Target="https://twitter.com/GSTNACIN"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cbec-gst.gov.in/cbec-mitra.html" TargetMode="External"/><Relationship Id="rId2" Type="http://schemas.openxmlformats.org/officeDocument/2006/relationships/hyperlink" Target="https://cbec-gst.gov.in/" TargetMode="External"/><Relationship Id="rId1" Type="http://schemas.openxmlformats.org/officeDocument/2006/relationships/slideLayout" Target="../slideLayouts/slideLayout2.xml"/><Relationship Id="rId5" Type="http://schemas.openxmlformats.org/officeDocument/2006/relationships/hyperlink" Target="mailto:helpdesk@gst.gov.in" TargetMode="External"/><Relationship Id="rId4" Type="http://schemas.openxmlformats.org/officeDocument/2006/relationships/hyperlink" Target="mailto:cbecmitra.helpdesk@icegate.gov.in"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cbec.gov.in/resources/htdocs-cbec/gst/Notification20-CGST.pdf"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cbec.gov.in/resources/htdocs-cbec/gst/Notification21-CG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7"/>
          <p:cNvSpPr>
            <a:spLocks noGrp="1"/>
          </p:cNvSpPr>
          <p:nvPr>
            <p:ph type="ftr" sz="quarter" idx="11"/>
          </p:nvPr>
        </p:nvSpPr>
        <p:spPr/>
        <p:txBody>
          <a:bodyPr/>
          <a:lstStyle/>
          <a:p>
            <a:r>
              <a:rPr lang="en-IN" dirty="0">
                <a:solidFill>
                  <a:prstClr val="black">
                    <a:tint val="75000"/>
                  </a:prstClr>
                </a:solidFill>
              </a:rPr>
              <a:t>National Academy of Customs, Indirect Taxes and Narcotics (NACIN)</a:t>
            </a:r>
            <a:endParaRPr lang="en-US" dirty="0">
              <a:solidFill>
                <a:prstClr val="black">
                  <a:tint val="75000"/>
                </a:prstClr>
              </a:solidFill>
            </a:endParaRPr>
          </a:p>
        </p:txBody>
      </p:sp>
      <p:sp>
        <p:nvSpPr>
          <p:cNvPr id="6" name="Title 5"/>
          <p:cNvSpPr>
            <a:spLocks noGrp="1"/>
          </p:cNvSpPr>
          <p:nvPr>
            <p:ph type="ctrTitle"/>
          </p:nvPr>
        </p:nvSpPr>
        <p:spPr>
          <a:xfrm>
            <a:off x="762000" y="1579419"/>
            <a:ext cx="7772400" cy="2154412"/>
          </a:xfrm>
        </p:spPr>
        <p:txBody>
          <a:bodyPr>
            <a:noAutofit/>
          </a:bodyPr>
          <a:lstStyle/>
          <a:p>
            <a:pPr algn="ctr"/>
            <a:r>
              <a:rPr lang="en-IN" sz="4950" dirty="0">
                <a:cs typeface="Calibri" panose="020F0502020204030204" pitchFamily="34" charset="0"/>
              </a:rPr>
              <a:t>GST Update </a:t>
            </a:r>
            <a:br>
              <a:rPr lang="en-IN" sz="4950" dirty="0">
                <a:cs typeface="Calibri" panose="020F0502020204030204" pitchFamily="34" charset="0"/>
              </a:rPr>
            </a:br>
            <a:endParaRPr lang="en-IN" sz="2800" b="0" dirty="0">
              <a:cs typeface="Calibri" panose="020F0502020204030204" pitchFamily="34" charset="0"/>
            </a:endParaRPr>
          </a:p>
        </p:txBody>
      </p:sp>
      <p:sp>
        <p:nvSpPr>
          <p:cNvPr id="7" name="Subtitle 6"/>
          <p:cNvSpPr>
            <a:spLocks noGrp="1"/>
          </p:cNvSpPr>
          <p:nvPr>
            <p:ph type="subTitle" idx="1"/>
          </p:nvPr>
        </p:nvSpPr>
        <p:spPr>
          <a:xfrm>
            <a:off x="1838960" y="3398520"/>
            <a:ext cx="5760720" cy="1203960"/>
          </a:xfrm>
          <a:prstGeom prst="rect">
            <a:avLst/>
          </a:prstGeom>
        </p:spPr>
        <p:txBody>
          <a:bodyPr>
            <a:normAutofit fontScale="85000" lnSpcReduction="20000"/>
          </a:bodyPr>
          <a:lstStyle/>
          <a:p>
            <a:endParaRPr lang="en-IN" sz="3200" dirty="0">
              <a:cs typeface="Calibri" panose="020F0502020204030204" pitchFamily="34" charset="0"/>
            </a:endParaRPr>
          </a:p>
          <a:p>
            <a:pPr algn="ctr"/>
            <a:r>
              <a:rPr lang="en-IN" sz="2800" dirty="0">
                <a:cs typeface="Calibri" panose="020F0502020204030204" pitchFamily="34" charset="0"/>
              </a:rPr>
              <a:t>Weekly Update </a:t>
            </a:r>
          </a:p>
          <a:p>
            <a:pPr algn="ctr"/>
            <a:r>
              <a:rPr lang="en-IN" sz="2800" dirty="0" smtClean="0">
                <a:cs typeface="Calibri" panose="020F0502020204030204" pitchFamily="34" charset="0"/>
              </a:rPr>
              <a:t>26.08.2017 </a:t>
            </a:r>
            <a:endParaRPr lang="en-IN" sz="2800" dirty="0">
              <a:solidFill>
                <a:schemeClr val="tx1"/>
              </a:solidFill>
              <a:cs typeface="Calibri" panose="020F0502020204030204" pitchFamily="34" charset="0"/>
            </a:endParaRPr>
          </a:p>
        </p:txBody>
      </p:sp>
      <p:sp>
        <p:nvSpPr>
          <p:cNvPr id="5" name="Slide Number Placeholder 4"/>
          <p:cNvSpPr>
            <a:spLocks noGrp="1"/>
          </p:cNvSpPr>
          <p:nvPr>
            <p:ph type="sldNum" sz="quarter" idx="4294967295"/>
          </p:nvPr>
        </p:nvSpPr>
        <p:spPr>
          <a:xfrm>
            <a:off x="6553200" y="6356354"/>
            <a:ext cx="2133600" cy="365125"/>
          </a:xfrm>
          <a:prstGeom prst="rect">
            <a:avLst/>
          </a:prstGeom>
        </p:spPr>
        <p:txBody>
          <a:bodyPr/>
          <a:lstStyle/>
          <a:p>
            <a:fld id="{B6F15528-21DE-4FAA-801E-634DDDAF4B2B}" type="slidenum">
              <a:rPr lang="en-US" smtClean="0">
                <a:solidFill>
                  <a:prstClr val="black">
                    <a:tint val="75000"/>
                  </a:prstClr>
                </a:solidFill>
              </a:rPr>
              <a:pPr/>
              <a:t>1</a:t>
            </a:fld>
            <a:endParaRPr lang="en-US">
              <a:solidFill>
                <a:prstClr val="black">
                  <a:tint val="75000"/>
                </a:prstClr>
              </a:solidFill>
            </a:endParaRPr>
          </a:p>
        </p:txBody>
      </p:sp>
    </p:spTree>
    <p:extLst>
      <p:ext uri="{BB962C8B-B14F-4D97-AF65-F5344CB8AC3E}">
        <p14:creationId xmlns="" xmlns:p14="http://schemas.microsoft.com/office/powerpoint/2010/main" val="3667408956"/>
      </p:ext>
    </p:extLst>
  </p:cSld>
  <p:clrMapOvr>
    <a:masterClrMapping/>
  </p:clrMapOvr>
  <p:transition>
    <p:wheel spokes="8"/>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32509" y="1143000"/>
            <a:ext cx="8645235" cy="5213354"/>
          </a:xfrm>
        </p:spPr>
        <p:txBody>
          <a:bodyPr/>
          <a:lstStyle/>
          <a:p>
            <a:pPr marL="285750" indent="-285750">
              <a:buFont typeface="Arial" panose="020B0604020202020204" pitchFamily="34" charset="0"/>
              <a:buChar char="•"/>
            </a:pPr>
            <a:r>
              <a:rPr lang="en-IN" sz="2400" dirty="0">
                <a:hlinkClick r:id="rId2"/>
              </a:rPr>
              <a:t>http://www.cbec.gov.in/resources//</a:t>
            </a:r>
            <a:r>
              <a:rPr lang="en-IN" sz="2400" dirty="0" smtClean="0">
                <a:hlinkClick r:id="rId2"/>
              </a:rPr>
              <a:t>htdocs-cbec/gst/Notification22-CGST.pdf</a:t>
            </a:r>
            <a:endParaRPr lang="en-IN" sz="2400" dirty="0" smtClean="0"/>
          </a:p>
          <a:p>
            <a:pPr marL="285750" indent="-285750">
              <a:buFont typeface="Arial" panose="020B0604020202020204" pitchFamily="34" charset="0"/>
              <a:buChar char="•"/>
            </a:pPr>
            <a:r>
              <a:rPr lang="en-IN" sz="2400" dirty="0" smtClean="0"/>
              <a:t>GTA Services</a:t>
            </a:r>
          </a:p>
          <a:p>
            <a:pPr marL="800100" lvl="1" indent="-285750">
              <a:buFont typeface="Wingdings" pitchFamily="2" charset="2"/>
              <a:buChar char="Ø"/>
            </a:pPr>
            <a:r>
              <a:rPr lang="en-IN" sz="2400" dirty="0" smtClean="0"/>
              <a:t>Option of 12% with ITC brought under forward charge; </a:t>
            </a:r>
            <a:r>
              <a:rPr lang="en-IN" sz="2400" dirty="0" err="1" smtClean="0"/>
              <a:t>Notn</a:t>
            </a:r>
            <a:r>
              <a:rPr lang="en-IN" sz="2400" dirty="0" smtClean="0"/>
              <a:t> No. 13/2017 on </a:t>
            </a:r>
            <a:r>
              <a:rPr lang="en-IN" sz="2400" dirty="0" smtClean="0"/>
              <a:t>RCM </a:t>
            </a:r>
            <a:r>
              <a:rPr lang="en-IN" sz="2400" dirty="0" smtClean="0"/>
              <a:t>amended </a:t>
            </a:r>
            <a:r>
              <a:rPr lang="en-IN" sz="2400" dirty="0"/>
              <a:t>to remove GTA who </a:t>
            </a:r>
            <a:r>
              <a:rPr lang="en-IN" sz="2400" dirty="0" smtClean="0"/>
              <a:t>pay GST at </a:t>
            </a:r>
            <a:r>
              <a:rPr lang="en-IN" sz="2400" dirty="0"/>
              <a:t>the rate of </a:t>
            </a:r>
            <a:r>
              <a:rPr lang="en-IN" sz="2400" dirty="0" smtClean="0"/>
              <a:t>12</a:t>
            </a:r>
            <a:r>
              <a:rPr lang="en-IN" sz="2400" dirty="0" smtClean="0"/>
              <a:t>%; </a:t>
            </a:r>
          </a:p>
          <a:p>
            <a:pPr marL="800100" lvl="1" indent="-285750">
              <a:buFont typeface="Wingdings" pitchFamily="2" charset="2"/>
              <a:buChar char="Ø"/>
            </a:pPr>
            <a:r>
              <a:rPr lang="en-IN" sz="2400" dirty="0" smtClean="0"/>
              <a:t>Option </a:t>
            </a:r>
            <a:r>
              <a:rPr lang="en-IN" sz="2400" dirty="0" smtClean="0"/>
              <a:t>of 5% without ITC remains under reverse charge mechanism (RCM)</a:t>
            </a:r>
          </a:p>
          <a:p>
            <a:pPr marL="285750" indent="-285750">
              <a:buFont typeface="Arial" panose="020B0604020202020204" pitchFamily="34" charset="0"/>
              <a:buChar char="•"/>
            </a:pPr>
            <a:r>
              <a:rPr lang="en-IN" sz="2400" dirty="0" smtClean="0"/>
              <a:t>Explanation about LLP added in the </a:t>
            </a:r>
            <a:r>
              <a:rPr lang="en-IN" sz="2400" dirty="0" err="1" smtClean="0"/>
              <a:t>Notn</a:t>
            </a:r>
            <a:endParaRPr lang="en-IN" sz="2400" dirty="0" smtClean="0"/>
          </a:p>
          <a:p>
            <a:pPr marL="800100" lvl="1" indent="-285750">
              <a:buFont typeface="Wingdings" pitchFamily="2" charset="2"/>
              <a:buChar char="Ø"/>
            </a:pPr>
            <a:r>
              <a:rPr lang="en-IN" sz="2400" dirty="0" smtClean="0"/>
              <a:t>e</a:t>
            </a:r>
            <a:r>
              <a:rPr lang="en-IN" sz="2400" dirty="0"/>
              <a:t>) A “Limited Liability Partnership” formed and registered under the provisions of the Limited Liability Partnership Act, 2008 (6 of 2009) shall also be considered as a partnership firm or a firm.”.</a:t>
            </a:r>
          </a:p>
        </p:txBody>
      </p:sp>
      <p:sp>
        <p:nvSpPr>
          <p:cNvPr id="3" name="Slide Number Placeholder 2"/>
          <p:cNvSpPr>
            <a:spLocks noGrp="1"/>
          </p:cNvSpPr>
          <p:nvPr>
            <p:ph type="sldNum" sz="quarter" idx="12"/>
          </p:nvPr>
        </p:nvSpPr>
        <p:spPr/>
        <p:txBody>
          <a:bodyPr/>
          <a:lstStyle/>
          <a:p>
            <a:fld id="{B6F15528-21DE-4FAA-801E-634DDDAF4B2B}" type="slidenum">
              <a:rPr lang="en-US" smtClean="0">
                <a:solidFill>
                  <a:prstClr val="black">
                    <a:tint val="75000"/>
                  </a:prstClr>
                </a:solidFill>
              </a:rPr>
              <a:pPr/>
              <a:t>10</a:t>
            </a:fld>
            <a:endParaRPr lang="en-US">
              <a:solidFill>
                <a:prstClr val="black">
                  <a:tint val="75000"/>
                </a:prstClr>
              </a:solidFill>
            </a:endParaRPr>
          </a:p>
        </p:txBody>
      </p:sp>
      <p:sp>
        <p:nvSpPr>
          <p:cNvPr id="4" name="Title 3"/>
          <p:cNvSpPr>
            <a:spLocks noGrp="1"/>
          </p:cNvSpPr>
          <p:nvPr>
            <p:ph type="title"/>
          </p:nvPr>
        </p:nvSpPr>
        <p:spPr/>
        <p:txBody>
          <a:bodyPr/>
          <a:lstStyle/>
          <a:p>
            <a:r>
              <a:rPr lang="en-IN" b="0" dirty="0"/>
              <a:t>Amendment in Notification No. </a:t>
            </a:r>
            <a:r>
              <a:rPr lang="en-IN" b="0" dirty="0" smtClean="0"/>
              <a:t>13/2017-Central </a:t>
            </a:r>
            <a:r>
              <a:rPr lang="en-IN" b="0" dirty="0"/>
              <a:t>Tax (Rate)</a:t>
            </a:r>
            <a:endParaRPr lang="en-IN" dirty="0"/>
          </a:p>
        </p:txBody>
      </p:sp>
      <p:sp>
        <p:nvSpPr>
          <p:cNvPr id="5" name="Footer Placeholder 4"/>
          <p:cNvSpPr>
            <a:spLocks noGrp="1"/>
          </p:cNvSpPr>
          <p:nvPr>
            <p:ph type="ftr" sz="quarter" idx="3"/>
          </p:nvPr>
        </p:nvSpPr>
        <p:spPr/>
        <p:txBody>
          <a:bodyPr/>
          <a:lstStyle/>
          <a:p>
            <a:r>
              <a:rPr lang="en-IN" smtClean="0"/>
              <a:t>National Academy of Customs, Indirect Taxes and Narcotics (NACIN)</a:t>
            </a:r>
            <a:endParaRPr lang="en-US" dirty="0"/>
          </a:p>
        </p:txBody>
      </p:sp>
    </p:spTree>
    <p:extLst>
      <p:ext uri="{BB962C8B-B14F-4D97-AF65-F5344CB8AC3E}">
        <p14:creationId xmlns="" xmlns:p14="http://schemas.microsoft.com/office/powerpoint/2010/main" val="2903109083"/>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285750" indent="-285750" algn="just">
              <a:buFont typeface="Arial" panose="020B0604020202020204" pitchFamily="34" charset="0"/>
              <a:buChar char="•"/>
            </a:pPr>
            <a:r>
              <a:rPr lang="en-IN" sz="2400" dirty="0">
                <a:hlinkClick r:id="rId2"/>
              </a:rPr>
              <a:t>http://www.cbec.gov.in/resources//</a:t>
            </a:r>
            <a:r>
              <a:rPr lang="en-IN" sz="2400" dirty="0" smtClean="0">
                <a:hlinkClick r:id="rId2"/>
              </a:rPr>
              <a:t>htdocs-cbec/gst/Notification23-CGST.pdf</a:t>
            </a:r>
            <a:endParaRPr lang="en-IN" sz="2400" dirty="0" smtClean="0"/>
          </a:p>
          <a:p>
            <a:pPr marL="285750" indent="-285750" algn="just">
              <a:buFont typeface="Arial" panose="020B0604020202020204" pitchFamily="34" charset="0"/>
              <a:buChar char="•"/>
            </a:pPr>
            <a:r>
              <a:rPr lang="en-IN" sz="2400" dirty="0" smtClean="0"/>
              <a:t>Section 9(5</a:t>
            </a:r>
            <a:r>
              <a:rPr lang="en-IN" sz="2400" dirty="0"/>
              <a:t>)- categories of services, the tax on </a:t>
            </a:r>
            <a:r>
              <a:rPr lang="en-IN" sz="2400" dirty="0" smtClean="0"/>
              <a:t>intra-state </a:t>
            </a:r>
            <a:r>
              <a:rPr lang="en-IN" sz="2400" dirty="0"/>
              <a:t>supplies </a:t>
            </a:r>
            <a:r>
              <a:rPr lang="en-IN" sz="2400" dirty="0" smtClean="0"/>
              <a:t>is to be paid </a:t>
            </a:r>
            <a:r>
              <a:rPr lang="en-IN" sz="2400" dirty="0"/>
              <a:t>by the electronic commerce </a:t>
            </a:r>
            <a:r>
              <a:rPr lang="en-IN" sz="2400" dirty="0" smtClean="0"/>
              <a:t>operator</a:t>
            </a:r>
          </a:p>
          <a:p>
            <a:pPr marL="285750" indent="-285750" algn="just">
              <a:buFont typeface="Arial" panose="020B0604020202020204" pitchFamily="34" charset="0"/>
              <a:buChar char="•"/>
            </a:pPr>
            <a:r>
              <a:rPr lang="en-IN" sz="2400" dirty="0" smtClean="0"/>
              <a:t>Following Services added in the category</a:t>
            </a:r>
          </a:p>
          <a:p>
            <a:pPr marL="800100" lvl="1" indent="-285750" algn="just">
              <a:buFont typeface="Wingdings" pitchFamily="2" charset="2"/>
              <a:buChar char="Ø"/>
            </a:pPr>
            <a:r>
              <a:rPr lang="en-IN" sz="2175" b="1" dirty="0" smtClean="0">
                <a:solidFill>
                  <a:srgbClr val="00B050"/>
                </a:solidFill>
              </a:rPr>
              <a:t>Services </a:t>
            </a:r>
            <a:r>
              <a:rPr lang="en-IN" sz="2175" b="1" dirty="0">
                <a:solidFill>
                  <a:srgbClr val="00B050"/>
                </a:solidFill>
              </a:rPr>
              <a:t>by way of house-keeping, such as plumbing, carpentering </a:t>
            </a:r>
            <a:r>
              <a:rPr lang="en-IN" sz="2175" b="1" dirty="0" smtClean="0">
                <a:solidFill>
                  <a:srgbClr val="00B050"/>
                </a:solidFill>
              </a:rPr>
              <a:t>etc., </a:t>
            </a:r>
            <a:r>
              <a:rPr lang="en-IN" sz="2175" b="1" dirty="0">
                <a:solidFill>
                  <a:srgbClr val="00B050"/>
                </a:solidFill>
              </a:rPr>
              <a:t>except where the person supplying such service through electronic commerce operator is liable for registration under sub-section (1) of section 22 of the said Central Goods and Services Tax Act</a:t>
            </a:r>
            <a:endParaRPr lang="en-IN" sz="2175" b="1" dirty="0" smtClean="0">
              <a:solidFill>
                <a:srgbClr val="00B050"/>
              </a:solidFill>
            </a:endParaRPr>
          </a:p>
          <a:p>
            <a:pPr marL="285750" indent="-285750" algn="just">
              <a:buFont typeface="Arial" panose="020B0604020202020204" pitchFamily="34" charset="0"/>
              <a:buChar char="•"/>
            </a:pPr>
            <a:endParaRPr lang="en-IN" sz="2400" dirty="0"/>
          </a:p>
        </p:txBody>
      </p:sp>
      <p:sp>
        <p:nvSpPr>
          <p:cNvPr id="3" name="Slide Number Placeholder 2"/>
          <p:cNvSpPr>
            <a:spLocks noGrp="1"/>
          </p:cNvSpPr>
          <p:nvPr>
            <p:ph type="sldNum" sz="quarter" idx="12"/>
          </p:nvPr>
        </p:nvSpPr>
        <p:spPr/>
        <p:txBody>
          <a:bodyPr/>
          <a:lstStyle/>
          <a:p>
            <a:fld id="{B6F15528-21DE-4FAA-801E-634DDDAF4B2B}" type="slidenum">
              <a:rPr lang="en-US" smtClean="0">
                <a:solidFill>
                  <a:prstClr val="black">
                    <a:tint val="75000"/>
                  </a:prstClr>
                </a:solidFill>
              </a:rPr>
              <a:pPr/>
              <a:t>11</a:t>
            </a:fld>
            <a:endParaRPr lang="en-US">
              <a:solidFill>
                <a:prstClr val="black">
                  <a:tint val="75000"/>
                </a:prstClr>
              </a:solidFill>
            </a:endParaRPr>
          </a:p>
        </p:txBody>
      </p:sp>
      <p:sp>
        <p:nvSpPr>
          <p:cNvPr id="4" name="Title 3"/>
          <p:cNvSpPr>
            <a:spLocks noGrp="1"/>
          </p:cNvSpPr>
          <p:nvPr>
            <p:ph type="title"/>
          </p:nvPr>
        </p:nvSpPr>
        <p:spPr/>
        <p:txBody>
          <a:bodyPr/>
          <a:lstStyle/>
          <a:p>
            <a:r>
              <a:rPr lang="en-IN" b="0" dirty="0"/>
              <a:t>Amendment in Notification No. </a:t>
            </a:r>
            <a:r>
              <a:rPr lang="en-IN" b="0" dirty="0" smtClean="0"/>
              <a:t>17/2017-Central </a:t>
            </a:r>
            <a:r>
              <a:rPr lang="en-IN" b="0" dirty="0"/>
              <a:t>Tax (Rate)</a:t>
            </a:r>
            <a:endParaRPr lang="en-IN" dirty="0"/>
          </a:p>
        </p:txBody>
      </p:sp>
      <p:sp>
        <p:nvSpPr>
          <p:cNvPr id="5" name="Footer Placeholder 4"/>
          <p:cNvSpPr>
            <a:spLocks noGrp="1"/>
          </p:cNvSpPr>
          <p:nvPr>
            <p:ph type="ftr" sz="quarter" idx="3"/>
          </p:nvPr>
        </p:nvSpPr>
        <p:spPr/>
        <p:txBody>
          <a:bodyPr/>
          <a:lstStyle/>
          <a:p>
            <a:r>
              <a:rPr lang="en-IN" smtClean="0"/>
              <a:t>National Academy of Customs, Indirect Taxes and Narcotics (NACIN)</a:t>
            </a:r>
            <a:endParaRPr lang="en-US" dirty="0"/>
          </a:p>
        </p:txBody>
      </p:sp>
    </p:spTree>
    <p:extLst>
      <p:ext uri="{BB962C8B-B14F-4D97-AF65-F5344CB8AC3E}">
        <p14:creationId xmlns="" xmlns:p14="http://schemas.microsoft.com/office/powerpoint/2010/main" val="1003518705"/>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285750" indent="-285750">
              <a:buFont typeface="Arial" panose="020B0604020202020204" pitchFamily="34" charset="0"/>
              <a:buChar char="•"/>
            </a:pPr>
            <a:r>
              <a:rPr lang="en-IN" sz="2400" dirty="0">
                <a:hlinkClick r:id="rId2"/>
              </a:rPr>
              <a:t>http://www.cbec.gov.in/resources//</a:t>
            </a:r>
            <a:r>
              <a:rPr lang="en-IN" sz="2400" dirty="0" smtClean="0">
                <a:hlinkClick r:id="rId2"/>
              </a:rPr>
              <a:t>htdocs-cbec/press-release/Selling-Space-advertisement-print-media.pdf</a:t>
            </a:r>
            <a:endParaRPr lang="en-IN" sz="2400" dirty="0" smtClean="0"/>
          </a:p>
          <a:p>
            <a:pPr marL="285750" indent="-285750">
              <a:buFont typeface="Arial" panose="020B0604020202020204" pitchFamily="34" charset="0"/>
              <a:buChar char="•"/>
            </a:pPr>
            <a:r>
              <a:rPr lang="en-IN" sz="2400" dirty="0"/>
              <a:t>Selling of Space for advertisement in print </a:t>
            </a:r>
            <a:r>
              <a:rPr lang="en-IN" sz="2400" dirty="0" smtClean="0"/>
              <a:t>media </a:t>
            </a:r>
          </a:p>
          <a:p>
            <a:pPr marL="285750" indent="-285750">
              <a:buFont typeface="Arial" panose="020B0604020202020204" pitchFamily="34" charset="0"/>
              <a:buChar char="•"/>
            </a:pPr>
            <a:r>
              <a:rPr lang="en-IN" sz="2175" dirty="0" smtClean="0"/>
              <a:t>GST </a:t>
            </a:r>
            <a:r>
              <a:rPr lang="en-IN" sz="2175" dirty="0" err="1" smtClean="0"/>
              <a:t>leviable</a:t>
            </a:r>
            <a:r>
              <a:rPr lang="en-IN" sz="2175" dirty="0" smtClean="0"/>
              <a:t> - </a:t>
            </a:r>
            <a:r>
              <a:rPr lang="en-IN" sz="2175" dirty="0" smtClean="0"/>
              <a:t>5% </a:t>
            </a:r>
            <a:r>
              <a:rPr lang="en-IN" sz="2000" dirty="0"/>
              <a:t>under heading 9983 </a:t>
            </a:r>
          </a:p>
          <a:p>
            <a:pPr marL="285750" indent="-285750">
              <a:buFont typeface="Arial" panose="020B0604020202020204" pitchFamily="34" charset="0"/>
              <a:buChar char="•"/>
            </a:pPr>
            <a:endParaRPr lang="en-IN" sz="2175" dirty="0" smtClean="0"/>
          </a:p>
          <a:p>
            <a:pPr marL="285750" indent="-285750">
              <a:buFont typeface="Arial" panose="020B0604020202020204" pitchFamily="34" charset="0"/>
              <a:buChar char="•"/>
            </a:pPr>
            <a:r>
              <a:rPr lang="en-IN" sz="2400" dirty="0" smtClean="0"/>
              <a:t>Advertisement Agency may work on Principal to Principal basis or on Principal to Agent basis</a:t>
            </a:r>
          </a:p>
          <a:p>
            <a:pPr marL="285750" indent="-285750">
              <a:buFont typeface="Arial" panose="020B0604020202020204" pitchFamily="34" charset="0"/>
              <a:buChar char="•"/>
            </a:pPr>
            <a:endParaRPr lang="en-IN" sz="2400" dirty="0"/>
          </a:p>
        </p:txBody>
      </p:sp>
      <p:sp>
        <p:nvSpPr>
          <p:cNvPr id="3" name="Slide Number Placeholder 2"/>
          <p:cNvSpPr>
            <a:spLocks noGrp="1"/>
          </p:cNvSpPr>
          <p:nvPr>
            <p:ph type="sldNum" sz="quarter" idx="12"/>
          </p:nvPr>
        </p:nvSpPr>
        <p:spPr/>
        <p:txBody>
          <a:bodyPr/>
          <a:lstStyle/>
          <a:p>
            <a:fld id="{B6F15528-21DE-4FAA-801E-634DDDAF4B2B}" type="slidenum">
              <a:rPr lang="en-US" smtClean="0">
                <a:solidFill>
                  <a:prstClr val="black">
                    <a:tint val="75000"/>
                  </a:prstClr>
                </a:solidFill>
              </a:rPr>
              <a:pPr/>
              <a:t>12</a:t>
            </a:fld>
            <a:endParaRPr lang="en-US">
              <a:solidFill>
                <a:prstClr val="black">
                  <a:tint val="75000"/>
                </a:prstClr>
              </a:solidFill>
            </a:endParaRPr>
          </a:p>
        </p:txBody>
      </p:sp>
      <p:sp>
        <p:nvSpPr>
          <p:cNvPr id="4" name="Title 3"/>
          <p:cNvSpPr>
            <a:spLocks noGrp="1"/>
          </p:cNvSpPr>
          <p:nvPr>
            <p:ph type="title"/>
          </p:nvPr>
        </p:nvSpPr>
        <p:spPr/>
        <p:txBody>
          <a:bodyPr/>
          <a:lstStyle/>
          <a:p>
            <a:r>
              <a:rPr lang="en-IN" b="0" dirty="0"/>
              <a:t>Selling of Space for advertisement in print media</a:t>
            </a:r>
          </a:p>
        </p:txBody>
      </p:sp>
      <p:sp>
        <p:nvSpPr>
          <p:cNvPr id="5" name="Footer Placeholder 4"/>
          <p:cNvSpPr>
            <a:spLocks noGrp="1"/>
          </p:cNvSpPr>
          <p:nvPr>
            <p:ph type="ftr" sz="quarter" idx="3"/>
          </p:nvPr>
        </p:nvSpPr>
        <p:spPr/>
        <p:txBody>
          <a:bodyPr/>
          <a:lstStyle/>
          <a:p>
            <a:r>
              <a:rPr lang="en-IN" smtClean="0"/>
              <a:t>National Academy of Customs, Indirect Taxes and Narcotics (NACIN)</a:t>
            </a:r>
            <a:endParaRPr lang="en-US" dirty="0"/>
          </a:p>
        </p:txBody>
      </p:sp>
    </p:spTree>
    <p:extLst>
      <p:ext uri="{BB962C8B-B14F-4D97-AF65-F5344CB8AC3E}">
        <p14:creationId xmlns="" xmlns:p14="http://schemas.microsoft.com/office/powerpoint/2010/main" val="266738497"/>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285750" indent="-285750">
              <a:buFont typeface="Arial" panose="020B0604020202020204" pitchFamily="34" charset="0"/>
              <a:buChar char="•"/>
            </a:pPr>
            <a:r>
              <a:rPr lang="en-IN" sz="2400" dirty="0" smtClean="0"/>
              <a:t>Principal to </a:t>
            </a:r>
            <a:r>
              <a:rPr lang="en-IN" sz="2400" dirty="0" smtClean="0"/>
              <a:t>Principal </a:t>
            </a:r>
            <a:r>
              <a:rPr lang="en-IN" sz="2400" dirty="0" smtClean="0"/>
              <a:t>basis</a:t>
            </a:r>
          </a:p>
          <a:p>
            <a:pPr marL="285750" indent="-285750" algn="just">
              <a:buFont typeface="Arial" panose="020B0604020202020204" pitchFamily="34" charset="0"/>
              <a:buChar char="•"/>
            </a:pPr>
            <a:r>
              <a:rPr lang="en-IN" sz="2400" dirty="0"/>
              <a:t>If the advertisement agency works on principal to principal basis, that is, buys space from the newspaper and sells such space for advertisement to clients on its own account, that is, as a principal, it would be liable to pay GST @5% on the full amount charged by advertisement agency from the client. </a:t>
            </a:r>
            <a:endParaRPr lang="en-IN" sz="2400" dirty="0" smtClean="0"/>
          </a:p>
          <a:p>
            <a:pPr marL="285750" indent="-285750" algn="just">
              <a:buFont typeface="Arial" panose="020B0604020202020204" pitchFamily="34" charset="0"/>
              <a:buChar char="•"/>
            </a:pPr>
            <a:r>
              <a:rPr lang="en-IN" sz="2400" dirty="0" smtClean="0"/>
              <a:t>Illustration: Newspaper sells a unit of space for </a:t>
            </a:r>
            <a:r>
              <a:rPr lang="en-IN" sz="2400" dirty="0" err="1" smtClean="0"/>
              <a:t>Rs</a:t>
            </a:r>
            <a:r>
              <a:rPr lang="en-IN" sz="2400" dirty="0" smtClean="0"/>
              <a:t>. 85/- to agency which in turn sells the same for </a:t>
            </a:r>
            <a:r>
              <a:rPr lang="en-IN" sz="2400" dirty="0" err="1" smtClean="0"/>
              <a:t>Rs</a:t>
            </a:r>
            <a:r>
              <a:rPr lang="en-IN" sz="2400" dirty="0" smtClean="0"/>
              <a:t>. 100/-. Newspaper has to pay GST on </a:t>
            </a:r>
            <a:r>
              <a:rPr lang="en-IN" sz="2400" dirty="0" err="1" smtClean="0"/>
              <a:t>Rs</a:t>
            </a:r>
            <a:r>
              <a:rPr lang="en-IN" sz="2400" dirty="0" smtClean="0"/>
              <a:t>. 85/- </a:t>
            </a:r>
            <a:r>
              <a:rPr lang="en-IN" sz="2400" dirty="0" smtClean="0"/>
              <a:t>i.e. </a:t>
            </a:r>
            <a:r>
              <a:rPr lang="en-IN" sz="2400" dirty="0" smtClean="0"/>
              <a:t>Rs.4.25/-. The agent has to pay GST of </a:t>
            </a:r>
            <a:r>
              <a:rPr lang="en-IN" sz="2400" dirty="0" err="1" smtClean="0"/>
              <a:t>Rs</a:t>
            </a:r>
            <a:r>
              <a:rPr lang="en-IN" sz="2400" dirty="0" smtClean="0"/>
              <a:t>. 5/- on </a:t>
            </a:r>
            <a:r>
              <a:rPr lang="en-IN" sz="2400" dirty="0" err="1" smtClean="0"/>
              <a:t>Rs</a:t>
            </a:r>
            <a:r>
              <a:rPr lang="en-IN" sz="2400" dirty="0" smtClean="0"/>
              <a:t>. 100/- and may utilise the credit of </a:t>
            </a:r>
            <a:r>
              <a:rPr lang="en-IN" sz="2400" dirty="0" err="1" smtClean="0"/>
              <a:t>Rs</a:t>
            </a:r>
            <a:r>
              <a:rPr lang="en-IN" sz="2400" dirty="0" smtClean="0"/>
              <a:t>. 4.25/-. </a:t>
            </a:r>
            <a:endParaRPr lang="en-IN" sz="2400" dirty="0"/>
          </a:p>
        </p:txBody>
      </p:sp>
      <p:sp>
        <p:nvSpPr>
          <p:cNvPr id="3" name="Slide Number Placeholder 2"/>
          <p:cNvSpPr>
            <a:spLocks noGrp="1"/>
          </p:cNvSpPr>
          <p:nvPr>
            <p:ph type="sldNum" sz="quarter" idx="12"/>
          </p:nvPr>
        </p:nvSpPr>
        <p:spPr/>
        <p:txBody>
          <a:bodyPr/>
          <a:lstStyle/>
          <a:p>
            <a:fld id="{B6F15528-21DE-4FAA-801E-634DDDAF4B2B}" type="slidenum">
              <a:rPr lang="en-US" smtClean="0">
                <a:solidFill>
                  <a:prstClr val="black">
                    <a:tint val="75000"/>
                  </a:prstClr>
                </a:solidFill>
              </a:rPr>
              <a:pPr/>
              <a:t>13</a:t>
            </a:fld>
            <a:endParaRPr lang="en-US">
              <a:solidFill>
                <a:prstClr val="black">
                  <a:tint val="75000"/>
                </a:prstClr>
              </a:solidFill>
            </a:endParaRPr>
          </a:p>
        </p:txBody>
      </p:sp>
      <p:sp>
        <p:nvSpPr>
          <p:cNvPr id="4" name="Title 3"/>
          <p:cNvSpPr>
            <a:spLocks noGrp="1"/>
          </p:cNvSpPr>
          <p:nvPr>
            <p:ph type="title"/>
          </p:nvPr>
        </p:nvSpPr>
        <p:spPr>
          <a:xfrm>
            <a:off x="2057401" y="115094"/>
            <a:ext cx="5973895" cy="1027906"/>
          </a:xfrm>
        </p:spPr>
        <p:txBody>
          <a:bodyPr/>
          <a:lstStyle/>
          <a:p>
            <a:r>
              <a:rPr lang="en-IN" b="0" dirty="0"/>
              <a:t>Selling of Space for advertisement in print </a:t>
            </a:r>
            <a:r>
              <a:rPr lang="en-IN" b="0" dirty="0" smtClean="0"/>
              <a:t>media</a:t>
            </a:r>
            <a:r>
              <a:rPr lang="en-IN" b="0" dirty="0" smtClean="0"/>
              <a:t>…. (Contd.)</a:t>
            </a:r>
            <a:endParaRPr lang="en-IN" dirty="0"/>
          </a:p>
        </p:txBody>
      </p:sp>
      <p:sp>
        <p:nvSpPr>
          <p:cNvPr id="5" name="Footer Placeholder 4"/>
          <p:cNvSpPr>
            <a:spLocks noGrp="1"/>
          </p:cNvSpPr>
          <p:nvPr>
            <p:ph type="ftr" sz="quarter" idx="3"/>
          </p:nvPr>
        </p:nvSpPr>
        <p:spPr/>
        <p:txBody>
          <a:bodyPr/>
          <a:lstStyle/>
          <a:p>
            <a:r>
              <a:rPr lang="en-IN" smtClean="0"/>
              <a:t>National Academy of Customs, Indirect Taxes and Narcotics (NACIN)</a:t>
            </a:r>
            <a:endParaRPr lang="en-US" dirty="0"/>
          </a:p>
        </p:txBody>
      </p:sp>
    </p:spTree>
    <p:extLst>
      <p:ext uri="{BB962C8B-B14F-4D97-AF65-F5344CB8AC3E}">
        <p14:creationId xmlns="" xmlns:p14="http://schemas.microsoft.com/office/powerpoint/2010/main" val="1453817418"/>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285750" indent="-285750" algn="just">
              <a:buFont typeface="Arial" panose="020B0604020202020204" pitchFamily="34" charset="0"/>
              <a:buChar char="•"/>
            </a:pPr>
            <a:r>
              <a:rPr lang="en-IN" sz="2400" dirty="0"/>
              <a:t>Commission basis: advertisement agency sells space for advertisement as an agent of the newspaper on commission basis, it would be liable to pay GST@ 18% on the sale commission it receives from the Newspaper. ITC of GST paid on such sale commission would be available to Newspaper. </a:t>
            </a:r>
            <a:endParaRPr lang="en-IN" sz="2400" dirty="0" smtClean="0"/>
          </a:p>
          <a:p>
            <a:pPr marL="285750" indent="-285750" algn="just">
              <a:buFont typeface="Arial" panose="020B0604020202020204" pitchFamily="34" charset="0"/>
              <a:buChar char="•"/>
            </a:pPr>
            <a:r>
              <a:rPr lang="en-IN" sz="2400" dirty="0" smtClean="0"/>
              <a:t>Agency sells a unit of space on account of newspaper for </a:t>
            </a:r>
            <a:r>
              <a:rPr lang="en-IN" sz="2400" dirty="0" err="1" smtClean="0"/>
              <a:t>Rs</a:t>
            </a:r>
            <a:r>
              <a:rPr lang="en-IN" sz="2400" dirty="0" smtClean="0"/>
              <a:t>. 100/- and GST of </a:t>
            </a:r>
            <a:r>
              <a:rPr lang="en-IN" sz="2400" dirty="0" err="1" smtClean="0"/>
              <a:t>Rs</a:t>
            </a:r>
            <a:r>
              <a:rPr lang="en-IN" sz="2400" dirty="0" smtClean="0"/>
              <a:t>. 5/- is paid by the newspaper. The agency gets a commission of </a:t>
            </a:r>
            <a:r>
              <a:rPr lang="en-IN" sz="2400" dirty="0" err="1" smtClean="0"/>
              <a:t>Rs</a:t>
            </a:r>
            <a:r>
              <a:rPr lang="en-IN" sz="2400" dirty="0" smtClean="0"/>
              <a:t>. 15% on which GST of 18% </a:t>
            </a:r>
            <a:r>
              <a:rPr lang="en-IN" sz="2400" dirty="0" err="1" smtClean="0"/>
              <a:t>i.e</a:t>
            </a:r>
            <a:r>
              <a:rPr lang="en-IN" sz="2400" dirty="0" smtClean="0"/>
              <a:t> </a:t>
            </a:r>
            <a:r>
              <a:rPr lang="en-IN" sz="2400" dirty="0" err="1" smtClean="0"/>
              <a:t>Rs</a:t>
            </a:r>
            <a:r>
              <a:rPr lang="en-IN" sz="2400" dirty="0" smtClean="0"/>
              <a:t>. 2.70 is leviable. However, newspaper can get the ITC of this amount. </a:t>
            </a:r>
            <a:endParaRPr lang="en-IN" sz="2400" dirty="0"/>
          </a:p>
        </p:txBody>
      </p:sp>
      <p:sp>
        <p:nvSpPr>
          <p:cNvPr id="3" name="Slide Number Placeholder 2"/>
          <p:cNvSpPr>
            <a:spLocks noGrp="1"/>
          </p:cNvSpPr>
          <p:nvPr>
            <p:ph type="sldNum" sz="quarter" idx="12"/>
          </p:nvPr>
        </p:nvSpPr>
        <p:spPr/>
        <p:txBody>
          <a:bodyPr/>
          <a:lstStyle/>
          <a:p>
            <a:fld id="{B6F15528-21DE-4FAA-801E-634DDDAF4B2B}" type="slidenum">
              <a:rPr lang="en-US" smtClean="0">
                <a:solidFill>
                  <a:prstClr val="black">
                    <a:tint val="75000"/>
                  </a:prstClr>
                </a:solidFill>
              </a:rPr>
              <a:pPr/>
              <a:t>14</a:t>
            </a:fld>
            <a:endParaRPr lang="en-US">
              <a:solidFill>
                <a:prstClr val="black">
                  <a:tint val="75000"/>
                </a:prstClr>
              </a:solidFill>
            </a:endParaRPr>
          </a:p>
        </p:txBody>
      </p:sp>
      <p:sp>
        <p:nvSpPr>
          <p:cNvPr id="4" name="Title 3"/>
          <p:cNvSpPr>
            <a:spLocks noGrp="1"/>
          </p:cNvSpPr>
          <p:nvPr>
            <p:ph type="title"/>
          </p:nvPr>
        </p:nvSpPr>
        <p:spPr/>
        <p:txBody>
          <a:bodyPr/>
          <a:lstStyle/>
          <a:p>
            <a:r>
              <a:rPr lang="en-IN" b="0" dirty="0"/>
              <a:t>Selling of Space for advertisement in print media… </a:t>
            </a:r>
            <a:r>
              <a:rPr lang="en-IN" b="0" dirty="0" err="1"/>
              <a:t>Contd</a:t>
            </a:r>
            <a:endParaRPr lang="en-IN" dirty="0"/>
          </a:p>
        </p:txBody>
      </p:sp>
      <p:sp>
        <p:nvSpPr>
          <p:cNvPr id="5" name="Footer Placeholder 4"/>
          <p:cNvSpPr>
            <a:spLocks noGrp="1"/>
          </p:cNvSpPr>
          <p:nvPr>
            <p:ph type="ftr" sz="quarter" idx="3"/>
          </p:nvPr>
        </p:nvSpPr>
        <p:spPr/>
        <p:txBody>
          <a:bodyPr/>
          <a:lstStyle/>
          <a:p>
            <a:r>
              <a:rPr lang="en-IN" smtClean="0"/>
              <a:t>National Academy of Customs, Indirect Taxes and Narcotics (NACIN)</a:t>
            </a:r>
            <a:endParaRPr lang="en-US" dirty="0"/>
          </a:p>
        </p:txBody>
      </p:sp>
    </p:spTree>
    <p:extLst>
      <p:ext uri="{BB962C8B-B14F-4D97-AF65-F5344CB8AC3E}">
        <p14:creationId xmlns="" xmlns:p14="http://schemas.microsoft.com/office/powerpoint/2010/main" val="1926529964"/>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285750" indent="-285750" algn="just">
              <a:buFont typeface="Arial" panose="020B0604020202020204" pitchFamily="34" charset="0"/>
              <a:buChar char="•"/>
            </a:pPr>
            <a:r>
              <a:rPr lang="en-IN" sz="2400" dirty="0" smtClean="0"/>
              <a:t>Composite Supply</a:t>
            </a:r>
          </a:p>
          <a:p>
            <a:pPr marL="285750" indent="-285750" algn="just">
              <a:buFont typeface="Arial" panose="020B0604020202020204" pitchFamily="34" charset="0"/>
              <a:buChar char="•"/>
            </a:pPr>
            <a:r>
              <a:rPr lang="en-IN" sz="2400" dirty="0" smtClean="0"/>
              <a:t>If </a:t>
            </a:r>
            <a:r>
              <a:rPr lang="en-IN" sz="2400" dirty="0"/>
              <a:t>the advertisement agency supplies any service other than selling of space for advertisement, such as designing or drafting the advertisement, and such supply is not a part of any composite supply, the same would be liable to tax @18%. If such supplies are part of any composite supply, the rate applicable for the principal supply shall apply. 5. </a:t>
            </a:r>
            <a:endParaRPr lang="en-IN" sz="2400" dirty="0" smtClean="0"/>
          </a:p>
          <a:p>
            <a:pPr marL="285750" indent="-285750" algn="just">
              <a:buFont typeface="Arial" panose="020B0604020202020204" pitchFamily="34" charset="0"/>
              <a:buChar char="•"/>
            </a:pPr>
            <a:r>
              <a:rPr lang="en-IN" sz="2400" dirty="0" smtClean="0"/>
              <a:t>Therefore</a:t>
            </a:r>
            <a:r>
              <a:rPr lang="en-IN" sz="2400" dirty="0"/>
              <a:t>, everything depends on the terms of the contract between the newspaper, advertisement agency and the client</a:t>
            </a:r>
            <a:r>
              <a:rPr lang="en-IN" dirty="0"/>
              <a:t>. </a:t>
            </a:r>
          </a:p>
        </p:txBody>
      </p:sp>
      <p:sp>
        <p:nvSpPr>
          <p:cNvPr id="3" name="Slide Number Placeholder 2"/>
          <p:cNvSpPr>
            <a:spLocks noGrp="1"/>
          </p:cNvSpPr>
          <p:nvPr>
            <p:ph type="sldNum" sz="quarter" idx="12"/>
          </p:nvPr>
        </p:nvSpPr>
        <p:spPr/>
        <p:txBody>
          <a:bodyPr/>
          <a:lstStyle/>
          <a:p>
            <a:fld id="{B6F15528-21DE-4FAA-801E-634DDDAF4B2B}" type="slidenum">
              <a:rPr lang="en-US" smtClean="0">
                <a:solidFill>
                  <a:prstClr val="black">
                    <a:tint val="75000"/>
                  </a:prstClr>
                </a:solidFill>
              </a:rPr>
              <a:pPr/>
              <a:t>15</a:t>
            </a:fld>
            <a:endParaRPr lang="en-US">
              <a:solidFill>
                <a:prstClr val="black">
                  <a:tint val="75000"/>
                </a:prstClr>
              </a:solidFill>
            </a:endParaRPr>
          </a:p>
        </p:txBody>
      </p:sp>
      <p:sp>
        <p:nvSpPr>
          <p:cNvPr id="4" name="Title 3"/>
          <p:cNvSpPr>
            <a:spLocks noGrp="1"/>
          </p:cNvSpPr>
          <p:nvPr>
            <p:ph type="title"/>
          </p:nvPr>
        </p:nvSpPr>
        <p:spPr>
          <a:xfrm>
            <a:off x="2057401" y="115094"/>
            <a:ext cx="5973895" cy="1027906"/>
          </a:xfrm>
        </p:spPr>
        <p:txBody>
          <a:bodyPr/>
          <a:lstStyle/>
          <a:p>
            <a:r>
              <a:rPr lang="en-IN" b="0" dirty="0"/>
              <a:t>Selling of Space for advertisement in print media</a:t>
            </a:r>
            <a:r>
              <a:rPr lang="en-IN" b="0" dirty="0" smtClean="0"/>
              <a:t>…. (Contd.)</a:t>
            </a:r>
            <a:endParaRPr lang="en-IN" dirty="0"/>
          </a:p>
        </p:txBody>
      </p:sp>
      <p:sp>
        <p:nvSpPr>
          <p:cNvPr id="5" name="Footer Placeholder 4"/>
          <p:cNvSpPr>
            <a:spLocks noGrp="1"/>
          </p:cNvSpPr>
          <p:nvPr>
            <p:ph type="ftr" sz="quarter" idx="3"/>
          </p:nvPr>
        </p:nvSpPr>
        <p:spPr/>
        <p:txBody>
          <a:bodyPr/>
          <a:lstStyle/>
          <a:p>
            <a:r>
              <a:rPr lang="en-IN" smtClean="0"/>
              <a:t>National Academy of Customs, Indirect Taxes and Narcotics (NACIN)</a:t>
            </a:r>
            <a:endParaRPr lang="en-US" dirty="0"/>
          </a:p>
        </p:txBody>
      </p:sp>
    </p:spTree>
    <p:extLst>
      <p:ext uri="{BB962C8B-B14F-4D97-AF65-F5344CB8AC3E}">
        <p14:creationId xmlns="" xmlns:p14="http://schemas.microsoft.com/office/powerpoint/2010/main" val="1170391396"/>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401" y="115094"/>
            <a:ext cx="5918199" cy="1027906"/>
          </a:xfrm>
        </p:spPr>
        <p:txBody>
          <a:bodyPr>
            <a:normAutofit/>
          </a:bodyPr>
          <a:lstStyle/>
          <a:p>
            <a:r>
              <a:rPr lang="en-IN" sz="3200" b="0" dirty="0"/>
              <a:t>Any ISSUES/ queries? </a:t>
            </a:r>
          </a:p>
        </p:txBody>
      </p:sp>
      <p:sp>
        <p:nvSpPr>
          <p:cNvPr id="3" name="Content Placeholder 2"/>
          <p:cNvSpPr>
            <a:spLocks noGrp="1"/>
          </p:cNvSpPr>
          <p:nvPr>
            <p:ph idx="1"/>
          </p:nvPr>
        </p:nvSpPr>
        <p:spPr>
          <a:xfrm>
            <a:off x="768096" y="2286000"/>
            <a:ext cx="7473536" cy="4023360"/>
          </a:xfrm>
        </p:spPr>
        <p:txBody>
          <a:bodyPr>
            <a:normAutofit/>
          </a:bodyPr>
          <a:lstStyle/>
          <a:p>
            <a:pPr lvl="1"/>
            <a:r>
              <a:rPr lang="en-IN" sz="2400" dirty="0"/>
              <a:t>Twitter Handles</a:t>
            </a:r>
          </a:p>
          <a:p>
            <a:pPr lvl="1"/>
            <a:r>
              <a:rPr lang="en-IN" sz="2400" dirty="0"/>
              <a:t>For General Questions</a:t>
            </a:r>
          </a:p>
          <a:p>
            <a:pPr lvl="1"/>
            <a:r>
              <a:rPr lang="en-IN" sz="2400" dirty="0">
                <a:hlinkClick r:id="rId2"/>
              </a:rPr>
              <a:t>https://twitter.com/askGST_GoI</a:t>
            </a:r>
            <a:endParaRPr lang="en-IN" sz="2400" dirty="0"/>
          </a:p>
          <a:p>
            <a:pPr lvl="1"/>
            <a:r>
              <a:rPr lang="en-IN" sz="2400" dirty="0"/>
              <a:t>For technology related issues</a:t>
            </a:r>
          </a:p>
          <a:p>
            <a:pPr lvl="1"/>
            <a:r>
              <a:rPr lang="en-IN" sz="2400" dirty="0">
                <a:hlinkClick r:id="rId3"/>
              </a:rPr>
              <a:t>https://twitter.com/askGSTech</a:t>
            </a:r>
            <a:endParaRPr lang="en-IN" sz="2400" dirty="0"/>
          </a:p>
          <a:p>
            <a:pPr lvl="1"/>
            <a:r>
              <a:rPr lang="en-IN" sz="2400" dirty="0"/>
              <a:t>NACIN twitter</a:t>
            </a:r>
          </a:p>
          <a:p>
            <a:pPr lvl="1"/>
            <a:r>
              <a:rPr lang="en-IN" sz="2400" dirty="0">
                <a:hlinkClick r:id="rId4"/>
              </a:rPr>
              <a:t>https://twitter.com/GSTNACIN</a:t>
            </a:r>
            <a:endParaRPr lang="en-IN" sz="2400" dirty="0"/>
          </a:p>
          <a:p>
            <a:pPr marL="128016" lvl="1" indent="0">
              <a:buNone/>
            </a:pPr>
            <a:endParaRPr lang="en-IN" sz="2400" dirty="0"/>
          </a:p>
        </p:txBody>
      </p:sp>
      <p:sp>
        <p:nvSpPr>
          <p:cNvPr id="5" name="Footer Placeholder 4"/>
          <p:cNvSpPr>
            <a:spLocks noGrp="1"/>
          </p:cNvSpPr>
          <p:nvPr>
            <p:ph type="ftr" sz="quarter" idx="3"/>
          </p:nvPr>
        </p:nvSpPr>
        <p:spPr/>
        <p:txBody>
          <a:bodyPr/>
          <a:lstStyle/>
          <a:p>
            <a:r>
              <a:rPr lang="en-IN"/>
              <a:t>National Academy of Customs, Indirect Taxes and Narcotics (NACIN)</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16</a:t>
            </a:fld>
            <a:endParaRPr lang="en-US">
              <a:solidFill>
                <a:prstClr val="black">
                  <a:tint val="75000"/>
                </a:prstClr>
              </a:solidFill>
            </a:endParaRPr>
          </a:p>
        </p:txBody>
      </p:sp>
    </p:spTree>
    <p:extLst>
      <p:ext uri="{BB962C8B-B14F-4D97-AF65-F5344CB8AC3E}">
        <p14:creationId xmlns="" xmlns:p14="http://schemas.microsoft.com/office/powerpoint/2010/main" val="313301579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285750" indent="-285750">
              <a:buFont typeface="Arial" panose="020B0604020202020204" pitchFamily="34" charset="0"/>
              <a:buChar char="•"/>
            </a:pPr>
            <a:r>
              <a:rPr lang="en-IN" sz="2400" dirty="0">
                <a:hlinkClick r:id="rId2"/>
              </a:rPr>
              <a:t>https://</a:t>
            </a:r>
            <a:r>
              <a:rPr lang="en-IN" sz="2400" dirty="0" smtClean="0">
                <a:hlinkClick r:id="rId2"/>
              </a:rPr>
              <a:t>cbec-gst.gov.in/</a:t>
            </a:r>
            <a:endParaRPr lang="en-IN" sz="2400" dirty="0"/>
          </a:p>
          <a:p>
            <a:pPr marL="285750" indent="-285750">
              <a:buFont typeface="Arial" panose="020B0604020202020204" pitchFamily="34" charset="0"/>
              <a:buChar char="•"/>
            </a:pPr>
            <a:r>
              <a:rPr lang="en-IN" sz="2400" dirty="0" smtClean="0">
                <a:hlinkClick r:id="rId3"/>
              </a:rPr>
              <a:t>CBEC </a:t>
            </a:r>
            <a:r>
              <a:rPr lang="en-IN" sz="2400" dirty="0">
                <a:hlinkClick r:id="rId3"/>
              </a:rPr>
              <a:t>MITRA </a:t>
            </a:r>
            <a:r>
              <a:rPr lang="en-IN" sz="2400" dirty="0" smtClean="0">
                <a:hlinkClick r:id="rId3"/>
              </a:rPr>
              <a:t>HELPDESK</a:t>
            </a:r>
            <a:endParaRPr lang="en-IN" sz="2400" dirty="0"/>
          </a:p>
          <a:p>
            <a:pPr marL="800100" lvl="1" indent="-285750"/>
            <a:r>
              <a:rPr lang="en-IN" sz="2400" dirty="0" smtClean="0"/>
              <a:t>1800 </a:t>
            </a:r>
            <a:r>
              <a:rPr lang="en-IN" sz="2400" dirty="0"/>
              <a:t>1200 </a:t>
            </a:r>
            <a:r>
              <a:rPr lang="en-IN" sz="2400" dirty="0" smtClean="0"/>
              <a:t>232</a:t>
            </a:r>
          </a:p>
          <a:p>
            <a:pPr marL="800100" lvl="1" indent="-285750"/>
            <a:r>
              <a:rPr lang="en-IN" sz="2400" dirty="0" smtClean="0">
                <a:hlinkClick r:id="rId4"/>
              </a:rPr>
              <a:t>cbecmitra.helpdesk@icegate.gov.in</a:t>
            </a:r>
            <a:endParaRPr lang="en-IN" sz="2400" dirty="0"/>
          </a:p>
          <a:p>
            <a:endParaRPr lang="en-IN" sz="2400" dirty="0" smtClean="0"/>
          </a:p>
          <a:p>
            <a:pPr marL="285750" indent="-285750">
              <a:buFont typeface="Arial" panose="020B0604020202020204" pitchFamily="34" charset="0"/>
              <a:buChar char="•"/>
            </a:pPr>
            <a:r>
              <a:rPr lang="en-IN" sz="2400" dirty="0" smtClean="0"/>
              <a:t>GSTN Help Desk</a:t>
            </a:r>
          </a:p>
          <a:p>
            <a:pPr marL="800100" lvl="1" indent="-285750"/>
            <a:r>
              <a:rPr lang="en-IN" sz="2400" dirty="0" smtClean="0">
                <a:hlinkClick r:id="rId5"/>
              </a:rPr>
              <a:t>helpdesk@gst.gov.in</a:t>
            </a:r>
            <a:endParaRPr lang="en-IN" sz="2400" dirty="0" smtClean="0"/>
          </a:p>
          <a:p>
            <a:pPr marL="800100" lvl="1" indent="-285750"/>
            <a:r>
              <a:rPr lang="en-IN" sz="2400" dirty="0"/>
              <a:t>Help Desk Number: 0120-4888999</a:t>
            </a:r>
            <a:endParaRPr lang="en-IN" sz="2400" dirty="0" smtClean="0"/>
          </a:p>
          <a:p>
            <a:pPr marL="285750" indent="-285750">
              <a:buFont typeface="Arial" panose="020B0604020202020204" pitchFamily="34" charset="0"/>
              <a:buChar char="•"/>
            </a:pPr>
            <a:endParaRPr lang="en-IN" dirty="0"/>
          </a:p>
        </p:txBody>
      </p:sp>
      <p:sp>
        <p:nvSpPr>
          <p:cNvPr id="3" name="Slide Number Placeholder 2"/>
          <p:cNvSpPr>
            <a:spLocks noGrp="1"/>
          </p:cNvSpPr>
          <p:nvPr>
            <p:ph type="sldNum" sz="quarter" idx="12"/>
          </p:nvPr>
        </p:nvSpPr>
        <p:spPr/>
        <p:txBody>
          <a:bodyPr/>
          <a:lstStyle/>
          <a:p>
            <a:fld id="{B6F15528-21DE-4FAA-801E-634DDDAF4B2B}" type="slidenum">
              <a:rPr lang="en-US" smtClean="0">
                <a:solidFill>
                  <a:prstClr val="black">
                    <a:tint val="75000"/>
                  </a:prstClr>
                </a:solidFill>
              </a:rPr>
              <a:pPr/>
              <a:t>17</a:t>
            </a:fld>
            <a:endParaRPr lang="en-US">
              <a:solidFill>
                <a:prstClr val="black">
                  <a:tint val="75000"/>
                </a:prstClr>
              </a:solidFill>
            </a:endParaRPr>
          </a:p>
        </p:txBody>
      </p:sp>
      <p:sp>
        <p:nvSpPr>
          <p:cNvPr id="4" name="Title 3"/>
          <p:cNvSpPr>
            <a:spLocks noGrp="1"/>
          </p:cNvSpPr>
          <p:nvPr>
            <p:ph type="title"/>
          </p:nvPr>
        </p:nvSpPr>
        <p:spPr/>
        <p:txBody>
          <a:bodyPr/>
          <a:lstStyle/>
          <a:p>
            <a:r>
              <a:rPr lang="en-IN" sz="2800" b="0" dirty="0"/>
              <a:t>Any ISSUES/ queries? </a:t>
            </a:r>
            <a:endParaRPr lang="en-IN" dirty="0"/>
          </a:p>
        </p:txBody>
      </p:sp>
      <p:sp>
        <p:nvSpPr>
          <p:cNvPr id="5" name="Footer Placeholder 4"/>
          <p:cNvSpPr>
            <a:spLocks noGrp="1"/>
          </p:cNvSpPr>
          <p:nvPr>
            <p:ph type="ftr" sz="quarter" idx="3"/>
          </p:nvPr>
        </p:nvSpPr>
        <p:spPr/>
        <p:txBody>
          <a:bodyPr/>
          <a:lstStyle/>
          <a:p>
            <a:r>
              <a:rPr lang="en-IN" smtClean="0"/>
              <a:t>National Academy of Customs, Indirect Taxes and Narcotics (NACIN)</a:t>
            </a:r>
            <a:endParaRPr lang="en-US" dirty="0"/>
          </a:p>
        </p:txBody>
      </p:sp>
    </p:spTree>
    <p:extLst>
      <p:ext uri="{BB962C8B-B14F-4D97-AF65-F5344CB8AC3E}">
        <p14:creationId xmlns="" xmlns:p14="http://schemas.microsoft.com/office/powerpoint/2010/main" val="3076127824"/>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IN" b="1" dirty="0">
                <a:solidFill>
                  <a:schemeClr val="bg1"/>
                </a:solidFill>
              </a:rPr>
              <a:t/>
            </a:r>
            <a:br>
              <a:rPr lang="en-IN" b="1" dirty="0">
                <a:solidFill>
                  <a:schemeClr val="bg1"/>
                </a:solidFill>
              </a:rPr>
            </a:br>
            <a:r>
              <a:rPr lang="en-IN" b="1" dirty="0">
                <a:solidFill>
                  <a:schemeClr val="bg1"/>
                </a:solidFill>
              </a:rPr>
              <a:t/>
            </a:r>
            <a:br>
              <a:rPr lang="en-IN" b="1" dirty="0">
                <a:solidFill>
                  <a:schemeClr val="bg1"/>
                </a:solidFill>
              </a:rPr>
            </a:br>
            <a:r>
              <a:rPr lang="en-US" b="1" dirty="0">
                <a:solidFill>
                  <a:schemeClr val="bg1"/>
                </a:solidFill>
              </a:rPr>
              <a:t/>
            </a:r>
            <a:br>
              <a:rPr lang="en-US" b="1" dirty="0">
                <a:solidFill>
                  <a:schemeClr val="bg1"/>
                </a:solidFill>
              </a:rPr>
            </a:br>
            <a:endParaRPr lang="en-IN" dirty="0">
              <a:solidFill>
                <a:srgbClr val="002060"/>
              </a:solidFill>
              <a:latin typeface="Berlin Sans FB Demi" pitchFamily="34" charset="0"/>
            </a:endParaRPr>
          </a:p>
        </p:txBody>
      </p:sp>
      <p:sp>
        <p:nvSpPr>
          <p:cNvPr id="10" name="Content Placeholder 9"/>
          <p:cNvSpPr>
            <a:spLocks noGrp="1"/>
          </p:cNvSpPr>
          <p:nvPr>
            <p:ph type="subTitle" idx="1"/>
          </p:nvPr>
        </p:nvSpPr>
        <p:spPr>
          <a:xfrm>
            <a:off x="1371600" y="3006330"/>
            <a:ext cx="6400800" cy="1314450"/>
          </a:xfrm>
        </p:spPr>
        <p:txBody>
          <a:bodyPr>
            <a:noAutofit/>
          </a:bodyPr>
          <a:lstStyle/>
          <a:p>
            <a:pPr algn="ctr"/>
            <a:r>
              <a:rPr lang="en-IN" sz="3713" b="1" dirty="0">
                <a:solidFill>
                  <a:schemeClr val="tx1"/>
                </a:solidFill>
              </a:rPr>
              <a:t>THANK YOU </a:t>
            </a:r>
            <a:r>
              <a:rPr lang="en-IN" dirty="0">
                <a:solidFill>
                  <a:schemeClr val="tx1"/>
                </a:solidFill>
              </a:rPr>
              <a:t> </a:t>
            </a:r>
          </a:p>
        </p:txBody>
      </p:sp>
      <p:sp>
        <p:nvSpPr>
          <p:cNvPr id="6" name="Footer Placeholder 5"/>
          <p:cNvSpPr>
            <a:spLocks noGrp="1"/>
          </p:cNvSpPr>
          <p:nvPr>
            <p:ph type="ftr" sz="quarter" idx="11"/>
          </p:nvPr>
        </p:nvSpPr>
        <p:spPr/>
        <p:txBody>
          <a:bodyPr/>
          <a:lstStyle/>
          <a:p>
            <a:r>
              <a:rPr lang="en-IN"/>
              <a:t>National Academy of Customs, Indirect Taxes and Narcotics (NACIN)</a:t>
            </a:r>
            <a:endParaRPr lang="en-US" dirty="0"/>
          </a:p>
        </p:txBody>
      </p:sp>
      <p:sp>
        <p:nvSpPr>
          <p:cNvPr id="8" name="Slide Number Placeholder 7"/>
          <p:cNvSpPr>
            <a:spLocks noGrp="1"/>
          </p:cNvSpPr>
          <p:nvPr>
            <p:ph type="sldNum" sz="quarter" idx="4294967295"/>
          </p:nvPr>
        </p:nvSpPr>
        <p:spPr>
          <a:xfrm>
            <a:off x="6553200" y="6356354"/>
            <a:ext cx="2133600" cy="365125"/>
          </a:xfrm>
          <a:prstGeom prst="rect">
            <a:avLst/>
          </a:prstGeom>
        </p:spPr>
        <p:txBody>
          <a:bodyPr/>
          <a:lstStyle/>
          <a:p>
            <a:fld id="{B6F15528-21DE-4FAA-801E-634DDDAF4B2B}" type="slidenum">
              <a:rPr lang="en-US" smtClean="0">
                <a:solidFill>
                  <a:prstClr val="black">
                    <a:tint val="75000"/>
                  </a:prstClr>
                </a:solidFill>
              </a:rPr>
              <a:pPr/>
              <a:t>18</a:t>
            </a:fld>
            <a:endParaRPr lang="en-US">
              <a:solidFill>
                <a:prstClr val="black">
                  <a:tint val="75000"/>
                </a:prstClr>
              </a:solidFill>
            </a:endParaRPr>
          </a:p>
        </p:txBody>
      </p:sp>
      <p:sp>
        <p:nvSpPr>
          <p:cNvPr id="7" name="TextBox 6"/>
          <p:cNvSpPr txBox="1"/>
          <p:nvPr/>
        </p:nvSpPr>
        <p:spPr>
          <a:xfrm>
            <a:off x="6158430" y="1138180"/>
            <a:ext cx="1685581" cy="300082"/>
          </a:xfrm>
          <a:prstGeom prst="rect">
            <a:avLst/>
          </a:prstGeom>
          <a:noFill/>
        </p:spPr>
        <p:txBody>
          <a:bodyPr wrap="square" rtlCol="0">
            <a:spAutoFit/>
          </a:bodyPr>
          <a:lstStyle/>
          <a:p>
            <a:endParaRPr lang="en-US" sz="1350" dirty="0"/>
          </a:p>
        </p:txBody>
      </p:sp>
    </p:spTree>
    <p:extLst>
      <p:ext uri="{BB962C8B-B14F-4D97-AF65-F5344CB8AC3E}">
        <p14:creationId xmlns="" xmlns:p14="http://schemas.microsoft.com/office/powerpoint/2010/main" val="12546165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checkerboard(across)">
                                      <p:cBhvr>
                                        <p:cTn id="7" dur="50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3200" b="0" dirty="0"/>
              <a:t>Background</a:t>
            </a:r>
          </a:p>
        </p:txBody>
      </p:sp>
      <p:sp>
        <p:nvSpPr>
          <p:cNvPr id="3" name="Content Placeholder 2"/>
          <p:cNvSpPr>
            <a:spLocks noGrp="1"/>
          </p:cNvSpPr>
          <p:nvPr>
            <p:ph idx="1"/>
          </p:nvPr>
        </p:nvSpPr>
        <p:spPr/>
        <p:txBody>
          <a:bodyPr>
            <a:normAutofit/>
          </a:bodyPr>
          <a:lstStyle/>
          <a:p>
            <a:pPr lvl="1" algn="just"/>
            <a:r>
              <a:rPr lang="en-IN" sz="2800" dirty="0"/>
              <a:t>This Presentation covers the GST changes / observations/ press releases/ Tweet FAQs/ Sectoral FAQs released by CBEC since the last update on </a:t>
            </a:r>
            <a:r>
              <a:rPr lang="en-IN" sz="2800" dirty="0" smtClean="0"/>
              <a:t>19.08.2017</a:t>
            </a:r>
            <a:r>
              <a:rPr lang="en-IN" sz="2800" dirty="0"/>
              <a:t>. It supplements the earlier GST Updates. </a:t>
            </a:r>
          </a:p>
          <a:p>
            <a:pPr lvl="1" algn="just"/>
            <a:r>
              <a:rPr lang="en-IN" sz="2800" dirty="0"/>
              <a:t>This presentation is based on CGST Act/Rules/ Notifications. Similar parallel provisions in State Laws may be referred to as required </a:t>
            </a:r>
          </a:p>
          <a:p>
            <a:pPr marL="257175" lvl="1" indent="0">
              <a:buNone/>
            </a:pPr>
            <a:endParaRPr lang="en-IN" sz="2400" b="1" dirty="0"/>
          </a:p>
          <a:p>
            <a:pPr lvl="1"/>
            <a:endParaRPr lang="en-IN" sz="2100" b="1" dirty="0"/>
          </a:p>
        </p:txBody>
      </p:sp>
      <p:sp>
        <p:nvSpPr>
          <p:cNvPr id="5" name="Footer Placeholder 4"/>
          <p:cNvSpPr>
            <a:spLocks noGrp="1"/>
          </p:cNvSpPr>
          <p:nvPr>
            <p:ph type="ftr" sz="quarter" idx="3"/>
          </p:nvPr>
        </p:nvSpPr>
        <p:spPr/>
        <p:txBody>
          <a:bodyPr/>
          <a:lstStyle/>
          <a:p>
            <a:r>
              <a:rPr lang="en-IN"/>
              <a:t>National Academy of Customs, Indirect Taxes and Narcotics (NACIN)</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2</a:t>
            </a:fld>
            <a:endParaRPr lang="en-US">
              <a:solidFill>
                <a:prstClr val="black">
                  <a:tint val="75000"/>
                </a:prstClr>
              </a:solidFill>
            </a:endParaRPr>
          </a:p>
        </p:txBody>
      </p:sp>
    </p:spTree>
    <p:extLst>
      <p:ext uri="{BB962C8B-B14F-4D97-AF65-F5344CB8AC3E}">
        <p14:creationId xmlns="" xmlns:p14="http://schemas.microsoft.com/office/powerpoint/2010/main" val="3790835607"/>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285750" indent="-285750" algn="just">
              <a:buFont typeface="Arial" panose="020B0604020202020204" pitchFamily="34" charset="0"/>
              <a:buChar char="•"/>
            </a:pPr>
            <a:r>
              <a:rPr lang="en-IN" sz="2400" dirty="0" smtClean="0"/>
              <a:t>GST Council in its meeting dated 05</a:t>
            </a:r>
            <a:r>
              <a:rPr lang="en-IN" sz="2400" baseline="30000" dirty="0" smtClean="0"/>
              <a:t>th</a:t>
            </a:r>
            <a:r>
              <a:rPr lang="en-IN" sz="2400" dirty="0" smtClean="0"/>
              <a:t> August, 2017 had taken various decisions. Notifications issued to give effect to the decisions</a:t>
            </a:r>
          </a:p>
          <a:p>
            <a:pPr marL="285750" indent="-285750" algn="just">
              <a:buFont typeface="Arial" panose="020B0604020202020204" pitchFamily="34" charset="0"/>
              <a:buChar char="•"/>
            </a:pPr>
            <a:r>
              <a:rPr lang="en-IN" sz="2400" dirty="0" smtClean="0"/>
              <a:t>Notifications No. 20 to 23 /2017-Central Tax </a:t>
            </a:r>
            <a:r>
              <a:rPr lang="en-IN" sz="2400" dirty="0" smtClean="0"/>
              <a:t>(Rate</a:t>
            </a:r>
            <a:r>
              <a:rPr lang="en-IN" sz="2400" dirty="0" smtClean="0"/>
              <a:t>) dated 22</a:t>
            </a:r>
            <a:r>
              <a:rPr lang="en-IN" sz="2400" baseline="30000" dirty="0" smtClean="0"/>
              <a:t>nd</a:t>
            </a:r>
            <a:r>
              <a:rPr lang="en-IN" sz="2400" dirty="0" smtClean="0"/>
              <a:t> August, 2017</a:t>
            </a:r>
            <a:endParaRPr lang="en-IN" sz="2400" dirty="0"/>
          </a:p>
        </p:txBody>
      </p:sp>
      <p:sp>
        <p:nvSpPr>
          <p:cNvPr id="3" name="Slide Number Placeholder 2"/>
          <p:cNvSpPr>
            <a:spLocks noGrp="1"/>
          </p:cNvSpPr>
          <p:nvPr>
            <p:ph type="sldNum" sz="quarter" idx="12"/>
          </p:nvPr>
        </p:nvSpPr>
        <p:spPr/>
        <p:txBody>
          <a:bodyPr/>
          <a:lstStyle/>
          <a:p>
            <a:fld id="{B6F15528-21DE-4FAA-801E-634DDDAF4B2B}" type="slidenum">
              <a:rPr lang="en-US" smtClean="0">
                <a:solidFill>
                  <a:prstClr val="black">
                    <a:tint val="75000"/>
                  </a:prstClr>
                </a:solidFill>
              </a:rPr>
              <a:pPr/>
              <a:t>3</a:t>
            </a:fld>
            <a:endParaRPr lang="en-US">
              <a:solidFill>
                <a:prstClr val="black">
                  <a:tint val="75000"/>
                </a:prstClr>
              </a:solidFill>
            </a:endParaRPr>
          </a:p>
        </p:txBody>
      </p:sp>
      <p:sp>
        <p:nvSpPr>
          <p:cNvPr id="4" name="Title 3"/>
          <p:cNvSpPr>
            <a:spLocks noGrp="1"/>
          </p:cNvSpPr>
          <p:nvPr>
            <p:ph type="title"/>
          </p:nvPr>
        </p:nvSpPr>
        <p:spPr/>
        <p:txBody>
          <a:bodyPr/>
          <a:lstStyle/>
          <a:p>
            <a:r>
              <a:rPr lang="en-IN" dirty="0" smtClean="0"/>
              <a:t>Rate Changes</a:t>
            </a:r>
            <a:endParaRPr lang="en-IN" dirty="0"/>
          </a:p>
        </p:txBody>
      </p:sp>
      <p:sp>
        <p:nvSpPr>
          <p:cNvPr id="5" name="Footer Placeholder 4"/>
          <p:cNvSpPr>
            <a:spLocks noGrp="1"/>
          </p:cNvSpPr>
          <p:nvPr>
            <p:ph type="ftr" sz="quarter" idx="3"/>
          </p:nvPr>
        </p:nvSpPr>
        <p:spPr/>
        <p:txBody>
          <a:bodyPr/>
          <a:lstStyle/>
          <a:p>
            <a:r>
              <a:rPr lang="en-IN" smtClean="0"/>
              <a:t>National Academy of Customs, Indirect Taxes and Narcotics (NACIN)</a:t>
            </a:r>
            <a:endParaRPr lang="en-US" dirty="0"/>
          </a:p>
        </p:txBody>
      </p:sp>
    </p:spTree>
    <p:extLst>
      <p:ext uri="{BB962C8B-B14F-4D97-AF65-F5344CB8AC3E}">
        <p14:creationId xmlns="" xmlns:p14="http://schemas.microsoft.com/office/powerpoint/2010/main" val="4266275671"/>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55880"/>
            <a:ext cx="8534400" cy="4970288"/>
          </a:xfrm>
        </p:spPr>
        <p:txBody>
          <a:bodyPr/>
          <a:lstStyle/>
          <a:p>
            <a:pPr marL="285750" indent="-285750">
              <a:buFont typeface="Arial" panose="020B0604020202020204" pitchFamily="34" charset="0"/>
              <a:buChar char="•"/>
            </a:pPr>
            <a:r>
              <a:rPr lang="en-IN" sz="2400" dirty="0">
                <a:hlinkClick r:id="rId2"/>
              </a:rPr>
              <a:t>http://www.cbec.gov.in/resources//htdocs-cbec/gst/Notification20-CGST.pdf</a:t>
            </a:r>
            <a:endParaRPr lang="en-IN" sz="2400" dirty="0"/>
          </a:p>
          <a:p>
            <a:pPr marL="285750" indent="-285750">
              <a:buFont typeface="Arial" panose="020B0604020202020204" pitchFamily="34" charset="0"/>
              <a:buChar char="•"/>
            </a:pPr>
            <a:r>
              <a:rPr lang="en-IN" sz="2400" b="1" dirty="0" smtClean="0"/>
              <a:t>Construction Services</a:t>
            </a:r>
          </a:p>
          <a:p>
            <a:pPr marL="285750" indent="-285750">
              <a:buFont typeface="Arial" panose="020B0604020202020204" pitchFamily="34" charset="0"/>
              <a:buChar char="•"/>
            </a:pPr>
            <a:r>
              <a:rPr lang="en-IN" sz="2400" dirty="0" smtClean="0"/>
              <a:t>Rate on select services reduced from 18% to 12%</a:t>
            </a:r>
          </a:p>
          <a:p>
            <a:pPr marL="800100" lvl="1" indent="-285750">
              <a:buFont typeface="Wingdings" pitchFamily="2" charset="2"/>
              <a:buChar char="Ø"/>
            </a:pPr>
            <a:r>
              <a:rPr lang="en-IN" sz="2175" dirty="0" smtClean="0"/>
              <a:t>Services supplied to </a:t>
            </a:r>
            <a:r>
              <a:rPr lang="en-IN" sz="2175" dirty="0" smtClean="0"/>
              <a:t>Government - </a:t>
            </a:r>
            <a:r>
              <a:rPr lang="en-IN" sz="2175" dirty="0" smtClean="0"/>
              <a:t>Canals, Irrigation, Dams, Water supply/treatment; Historical monuments </a:t>
            </a:r>
            <a:r>
              <a:rPr lang="en-IN" sz="2175" dirty="0" smtClean="0"/>
              <a:t>etc. </a:t>
            </a:r>
          </a:p>
          <a:p>
            <a:pPr marL="800100" lvl="1" indent="-285750">
              <a:buFont typeface="Wingdings" pitchFamily="2" charset="2"/>
              <a:buChar char="Ø"/>
            </a:pPr>
            <a:r>
              <a:rPr lang="en-IN" sz="2175" dirty="0" smtClean="0"/>
              <a:t>Road</a:t>
            </a:r>
            <a:r>
              <a:rPr lang="en-IN" sz="2175" dirty="0" smtClean="0"/>
              <a:t>, </a:t>
            </a:r>
            <a:r>
              <a:rPr lang="en-IN" sz="2175" dirty="0" smtClean="0"/>
              <a:t>Bridge</a:t>
            </a:r>
            <a:r>
              <a:rPr lang="en-IN" sz="2175" dirty="0" smtClean="0"/>
              <a:t>, </a:t>
            </a:r>
            <a:r>
              <a:rPr lang="en-IN" sz="2175" dirty="0" smtClean="0"/>
              <a:t>Tunnel</a:t>
            </a:r>
            <a:r>
              <a:rPr lang="en-IN" sz="2175" dirty="0" smtClean="0"/>
              <a:t>, JNNURM, </a:t>
            </a:r>
            <a:r>
              <a:rPr lang="en-IN" sz="2175" dirty="0" smtClean="0"/>
              <a:t>etc.</a:t>
            </a:r>
          </a:p>
          <a:p>
            <a:pPr marL="800100" lvl="1" indent="-285750">
              <a:buFont typeface="Wingdings" pitchFamily="2" charset="2"/>
              <a:buChar char="Ø"/>
            </a:pPr>
            <a:r>
              <a:rPr lang="en-IN" sz="2175" dirty="0" smtClean="0"/>
              <a:t>Railways</a:t>
            </a:r>
          </a:p>
          <a:p>
            <a:pPr marL="800100" lvl="1" indent="-285750">
              <a:buFont typeface="Wingdings" pitchFamily="2" charset="2"/>
              <a:buChar char="Ø"/>
            </a:pPr>
            <a:r>
              <a:rPr lang="en-IN" sz="2175" dirty="0" smtClean="0"/>
              <a:t>A </a:t>
            </a:r>
            <a:r>
              <a:rPr lang="en-IN" sz="2175" dirty="0"/>
              <a:t>single residential unit otherwise than as a part of a residential </a:t>
            </a:r>
            <a:r>
              <a:rPr lang="en-IN" sz="2175" dirty="0" smtClean="0"/>
              <a:t>complex;</a:t>
            </a:r>
          </a:p>
          <a:p>
            <a:pPr marL="800100" lvl="1" indent="-285750">
              <a:buFont typeface="Wingdings" pitchFamily="2" charset="2"/>
              <a:buChar char="Ø"/>
            </a:pPr>
            <a:r>
              <a:rPr lang="en-IN" sz="2175" dirty="0" smtClean="0"/>
              <a:t>Affordable </a:t>
            </a:r>
            <a:r>
              <a:rPr lang="en-IN" sz="2175" dirty="0" smtClean="0"/>
              <a:t>Housing; Housing scheme of state </a:t>
            </a:r>
            <a:r>
              <a:rPr lang="en-IN" sz="2175" dirty="0" smtClean="0"/>
              <a:t>government</a:t>
            </a:r>
          </a:p>
          <a:p>
            <a:pPr marL="800100" lvl="1" indent="-285750">
              <a:buFont typeface="Wingdings" pitchFamily="2" charset="2"/>
              <a:buChar char="Ø"/>
            </a:pPr>
            <a:r>
              <a:rPr lang="en-IN" sz="2175" dirty="0" smtClean="0"/>
              <a:t>Post-harvest </a:t>
            </a:r>
            <a:r>
              <a:rPr lang="en-IN" sz="2175" dirty="0" smtClean="0"/>
              <a:t>storage infrastructure </a:t>
            </a:r>
          </a:p>
          <a:p>
            <a:pPr marL="285750" indent="-285750">
              <a:buFont typeface="Arial" panose="020B0604020202020204" pitchFamily="34" charset="0"/>
              <a:buChar char="•"/>
            </a:pPr>
            <a:endParaRPr lang="en-IN" sz="2400" dirty="0"/>
          </a:p>
        </p:txBody>
      </p:sp>
      <p:sp>
        <p:nvSpPr>
          <p:cNvPr id="3" name="Slide Number Placeholder 2"/>
          <p:cNvSpPr>
            <a:spLocks noGrp="1"/>
          </p:cNvSpPr>
          <p:nvPr>
            <p:ph type="sldNum" sz="quarter" idx="12"/>
          </p:nvPr>
        </p:nvSpPr>
        <p:spPr/>
        <p:txBody>
          <a:bodyPr/>
          <a:lstStyle/>
          <a:p>
            <a:fld id="{B6F15528-21DE-4FAA-801E-634DDDAF4B2B}" type="slidenum">
              <a:rPr lang="en-US" smtClean="0">
                <a:solidFill>
                  <a:prstClr val="black">
                    <a:tint val="75000"/>
                  </a:prstClr>
                </a:solidFill>
              </a:rPr>
              <a:pPr/>
              <a:t>4</a:t>
            </a:fld>
            <a:endParaRPr lang="en-US">
              <a:solidFill>
                <a:prstClr val="black">
                  <a:tint val="75000"/>
                </a:prstClr>
              </a:solidFill>
            </a:endParaRPr>
          </a:p>
        </p:txBody>
      </p:sp>
      <p:sp>
        <p:nvSpPr>
          <p:cNvPr id="4" name="Title 3"/>
          <p:cNvSpPr>
            <a:spLocks noGrp="1"/>
          </p:cNvSpPr>
          <p:nvPr>
            <p:ph type="title"/>
          </p:nvPr>
        </p:nvSpPr>
        <p:spPr/>
        <p:txBody>
          <a:bodyPr/>
          <a:lstStyle/>
          <a:p>
            <a:r>
              <a:rPr lang="en-IN" b="0" dirty="0"/>
              <a:t>Amendment in Notification No. 11/2017-Central Tax (Rate)</a:t>
            </a:r>
            <a:endParaRPr lang="en-IN" dirty="0"/>
          </a:p>
        </p:txBody>
      </p:sp>
      <p:sp>
        <p:nvSpPr>
          <p:cNvPr id="5" name="Footer Placeholder 4"/>
          <p:cNvSpPr>
            <a:spLocks noGrp="1"/>
          </p:cNvSpPr>
          <p:nvPr>
            <p:ph type="ftr" sz="quarter" idx="3"/>
          </p:nvPr>
        </p:nvSpPr>
        <p:spPr/>
        <p:txBody>
          <a:bodyPr/>
          <a:lstStyle/>
          <a:p>
            <a:r>
              <a:rPr lang="en-IN" smtClean="0"/>
              <a:t>National Academy of Customs, Indirect Taxes and Narcotics (NACIN)</a:t>
            </a:r>
            <a:endParaRPr lang="en-US" dirty="0"/>
          </a:p>
        </p:txBody>
      </p:sp>
    </p:spTree>
    <p:extLst>
      <p:ext uri="{BB962C8B-B14F-4D97-AF65-F5344CB8AC3E}">
        <p14:creationId xmlns="" xmlns:p14="http://schemas.microsoft.com/office/powerpoint/2010/main" val="1089718872"/>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285750" indent="-285750" algn="just">
              <a:buFont typeface="Arial" panose="020B0604020202020204" pitchFamily="34" charset="0"/>
              <a:buChar char="•"/>
            </a:pPr>
            <a:r>
              <a:rPr lang="en-IN" sz="2400" dirty="0" smtClean="0"/>
              <a:t>GST Rate on Transport of passengers by Motor-cab OR Renting of motor cab, </a:t>
            </a:r>
            <a:r>
              <a:rPr lang="en-IN" sz="2400" dirty="0"/>
              <a:t>where the cost of fuel is included in the consideration charged from the service recipient.</a:t>
            </a:r>
            <a:r>
              <a:rPr lang="en-IN" sz="2400" dirty="0" smtClean="0"/>
              <a:t> </a:t>
            </a:r>
          </a:p>
          <a:p>
            <a:pPr marL="800100" lvl="1" indent="-285750">
              <a:buFont typeface="Wingdings" pitchFamily="2" charset="2"/>
              <a:buChar char="Ø"/>
            </a:pPr>
            <a:r>
              <a:rPr lang="en-IN" sz="2175" dirty="0" smtClean="0"/>
              <a:t>Option to pay 12% with ITC brought </a:t>
            </a:r>
            <a:r>
              <a:rPr lang="en-IN" sz="2175" dirty="0" smtClean="0"/>
              <a:t>in; </a:t>
            </a:r>
          </a:p>
          <a:p>
            <a:pPr marL="800100" lvl="1" indent="-285750">
              <a:buFont typeface="Wingdings" pitchFamily="2" charset="2"/>
              <a:buChar char="Ø"/>
            </a:pPr>
            <a:r>
              <a:rPr lang="en-IN" sz="2175" dirty="0" smtClean="0"/>
              <a:t>5% without ITC, OR</a:t>
            </a:r>
          </a:p>
          <a:p>
            <a:pPr marL="800100" lvl="1" indent="-285750">
              <a:buFont typeface="Wingdings" pitchFamily="2" charset="2"/>
              <a:buChar char="Ø"/>
            </a:pPr>
            <a:r>
              <a:rPr lang="en-IN" sz="2175" b="1" dirty="0" smtClean="0">
                <a:solidFill>
                  <a:srgbClr val="00B050"/>
                </a:solidFill>
              </a:rPr>
              <a:t>12% with ITC</a:t>
            </a:r>
            <a:endParaRPr lang="en-IN" sz="2400" dirty="0"/>
          </a:p>
          <a:p>
            <a:pPr marL="285750" indent="-285750">
              <a:buFont typeface="Arial" panose="020B0604020202020204" pitchFamily="34" charset="0"/>
              <a:buChar char="•"/>
            </a:pPr>
            <a:r>
              <a:rPr lang="en-IN" sz="2400" dirty="0" smtClean="0"/>
              <a:t>GTA Services </a:t>
            </a:r>
          </a:p>
          <a:p>
            <a:pPr marL="800100" lvl="1" indent="-285750">
              <a:buFont typeface="Wingdings" pitchFamily="2" charset="2"/>
              <a:buChar char="Ø"/>
            </a:pPr>
            <a:r>
              <a:rPr lang="en-IN" sz="2175" dirty="0"/>
              <a:t>Option to pay 12% with ITC brought </a:t>
            </a:r>
            <a:r>
              <a:rPr lang="en-IN" sz="2175" dirty="0" smtClean="0"/>
              <a:t>in;</a:t>
            </a:r>
          </a:p>
          <a:p>
            <a:pPr marL="800100" lvl="1" indent="-285750">
              <a:buFont typeface="Wingdings" pitchFamily="2" charset="2"/>
              <a:buChar char="Ø"/>
            </a:pPr>
            <a:r>
              <a:rPr lang="en-IN" sz="2175" dirty="0" smtClean="0"/>
              <a:t>5</a:t>
            </a:r>
            <a:r>
              <a:rPr lang="en-IN" sz="2175" dirty="0"/>
              <a:t>% without ITC, </a:t>
            </a:r>
            <a:r>
              <a:rPr lang="en-IN" sz="2175" dirty="0" smtClean="0"/>
              <a:t>OR</a:t>
            </a:r>
          </a:p>
          <a:p>
            <a:pPr marL="800100" lvl="1" indent="-285750">
              <a:buFont typeface="Wingdings" pitchFamily="2" charset="2"/>
              <a:buChar char="Ø"/>
            </a:pPr>
            <a:r>
              <a:rPr lang="en-IN" sz="2175" b="1" dirty="0" smtClean="0">
                <a:solidFill>
                  <a:srgbClr val="00B050"/>
                </a:solidFill>
              </a:rPr>
              <a:t>12</a:t>
            </a:r>
            <a:r>
              <a:rPr lang="en-IN" sz="2175" b="1" dirty="0">
                <a:solidFill>
                  <a:srgbClr val="00B050"/>
                </a:solidFill>
              </a:rPr>
              <a:t>% with ITC</a:t>
            </a:r>
            <a:endParaRPr lang="en-IN" sz="2400" dirty="0"/>
          </a:p>
          <a:p>
            <a:endParaRPr lang="en-IN" sz="2400" dirty="0" smtClean="0"/>
          </a:p>
        </p:txBody>
      </p:sp>
      <p:sp>
        <p:nvSpPr>
          <p:cNvPr id="3" name="Slide Number Placeholder 2"/>
          <p:cNvSpPr>
            <a:spLocks noGrp="1"/>
          </p:cNvSpPr>
          <p:nvPr>
            <p:ph type="sldNum" sz="quarter" idx="12"/>
          </p:nvPr>
        </p:nvSpPr>
        <p:spPr/>
        <p:txBody>
          <a:bodyPr/>
          <a:lstStyle/>
          <a:p>
            <a:fld id="{B6F15528-21DE-4FAA-801E-634DDDAF4B2B}" type="slidenum">
              <a:rPr lang="en-US" smtClean="0">
                <a:solidFill>
                  <a:prstClr val="black">
                    <a:tint val="75000"/>
                  </a:prstClr>
                </a:solidFill>
              </a:rPr>
              <a:pPr/>
              <a:t>5</a:t>
            </a:fld>
            <a:endParaRPr lang="en-US">
              <a:solidFill>
                <a:prstClr val="black">
                  <a:tint val="75000"/>
                </a:prstClr>
              </a:solidFill>
            </a:endParaRPr>
          </a:p>
        </p:txBody>
      </p:sp>
      <p:sp>
        <p:nvSpPr>
          <p:cNvPr id="4" name="Title 3"/>
          <p:cNvSpPr>
            <a:spLocks noGrp="1"/>
          </p:cNvSpPr>
          <p:nvPr>
            <p:ph type="title"/>
          </p:nvPr>
        </p:nvSpPr>
        <p:spPr/>
        <p:txBody>
          <a:bodyPr/>
          <a:lstStyle/>
          <a:p>
            <a:r>
              <a:rPr lang="en-IN" b="0" dirty="0" smtClean="0"/>
              <a:t>Amendment in Notification No. 11/2017-Central Tax (Rate)</a:t>
            </a:r>
            <a:endParaRPr lang="en-IN" b="0" dirty="0"/>
          </a:p>
        </p:txBody>
      </p:sp>
      <p:sp>
        <p:nvSpPr>
          <p:cNvPr id="5" name="Footer Placeholder 4"/>
          <p:cNvSpPr>
            <a:spLocks noGrp="1"/>
          </p:cNvSpPr>
          <p:nvPr>
            <p:ph type="ftr" sz="quarter" idx="3"/>
          </p:nvPr>
        </p:nvSpPr>
        <p:spPr/>
        <p:txBody>
          <a:bodyPr/>
          <a:lstStyle/>
          <a:p>
            <a:r>
              <a:rPr lang="en-IN" smtClean="0"/>
              <a:t>National Academy of Customs, Indirect Taxes and Narcotics (NACIN)</a:t>
            </a:r>
            <a:endParaRPr lang="en-US" dirty="0"/>
          </a:p>
        </p:txBody>
      </p:sp>
    </p:spTree>
    <p:extLst>
      <p:ext uri="{BB962C8B-B14F-4D97-AF65-F5344CB8AC3E}">
        <p14:creationId xmlns="" xmlns:p14="http://schemas.microsoft.com/office/powerpoint/2010/main" val="1854256344"/>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285750" indent="-285750" algn="just">
              <a:buFont typeface="Arial" panose="020B0604020202020204" pitchFamily="34" charset="0"/>
              <a:buChar char="•"/>
            </a:pPr>
            <a:r>
              <a:rPr lang="en-IN" sz="2400" dirty="0" smtClean="0"/>
              <a:t>Job Work in relation to Textiles</a:t>
            </a:r>
            <a:endParaRPr lang="en-IN" sz="2400" dirty="0"/>
          </a:p>
          <a:p>
            <a:pPr marL="285750" indent="-285750" algn="just">
              <a:buFont typeface="Arial" panose="020B0604020202020204" pitchFamily="34" charset="0"/>
              <a:buChar char="•"/>
            </a:pPr>
            <a:r>
              <a:rPr lang="en-IN" sz="2400" dirty="0" smtClean="0"/>
              <a:t>Rate streamlined on Job work relating to all textile products from 18%/ 5% to uniform 5%</a:t>
            </a:r>
          </a:p>
          <a:p>
            <a:pPr marL="285750" indent="-285750" algn="just">
              <a:buFont typeface="Arial" panose="020B0604020202020204" pitchFamily="34" charset="0"/>
              <a:buChar char="•"/>
            </a:pPr>
            <a:r>
              <a:rPr lang="en-IN" sz="2400" dirty="0" smtClean="0"/>
              <a:t>The description for 5% job work for heading 9988 </a:t>
            </a:r>
            <a:r>
              <a:rPr lang="en-IN" sz="2400" dirty="0" smtClean="0"/>
              <a:t>i.e. </a:t>
            </a:r>
            <a:r>
              <a:rPr lang="en-IN" sz="2400" dirty="0" smtClean="0"/>
              <a:t>(b</a:t>
            </a:r>
            <a:r>
              <a:rPr lang="en-IN" sz="2400" dirty="0"/>
              <a:t>) Textile yarns (other than of man-made fibres) and textile fabrics; </a:t>
            </a:r>
            <a:r>
              <a:rPr lang="en-IN" sz="2400" dirty="0" smtClean="0"/>
              <a:t> replaced by </a:t>
            </a:r>
            <a:r>
              <a:rPr lang="en-IN" sz="2400" b="1" dirty="0" smtClean="0">
                <a:solidFill>
                  <a:srgbClr val="00B050"/>
                </a:solidFill>
              </a:rPr>
              <a:t>“(</a:t>
            </a:r>
            <a:r>
              <a:rPr lang="en-IN" sz="2400" b="1" dirty="0">
                <a:solidFill>
                  <a:srgbClr val="00B050"/>
                </a:solidFill>
              </a:rPr>
              <a:t>b) Textiles and textile products falling under Chapter 50 to 63 in the First Schedule to the Customs Tariff Act, 1975 (51of 1975);</a:t>
            </a:r>
          </a:p>
        </p:txBody>
      </p:sp>
      <p:sp>
        <p:nvSpPr>
          <p:cNvPr id="3" name="Slide Number Placeholder 2"/>
          <p:cNvSpPr>
            <a:spLocks noGrp="1"/>
          </p:cNvSpPr>
          <p:nvPr>
            <p:ph type="sldNum" sz="quarter" idx="12"/>
          </p:nvPr>
        </p:nvSpPr>
        <p:spPr/>
        <p:txBody>
          <a:bodyPr/>
          <a:lstStyle/>
          <a:p>
            <a:fld id="{B6F15528-21DE-4FAA-801E-634DDDAF4B2B}" type="slidenum">
              <a:rPr lang="en-US" smtClean="0">
                <a:solidFill>
                  <a:prstClr val="black">
                    <a:tint val="75000"/>
                  </a:prstClr>
                </a:solidFill>
              </a:rPr>
              <a:pPr/>
              <a:t>6</a:t>
            </a:fld>
            <a:endParaRPr lang="en-US">
              <a:solidFill>
                <a:prstClr val="black">
                  <a:tint val="75000"/>
                </a:prstClr>
              </a:solidFill>
            </a:endParaRPr>
          </a:p>
        </p:txBody>
      </p:sp>
      <p:sp>
        <p:nvSpPr>
          <p:cNvPr id="4" name="Title 3"/>
          <p:cNvSpPr>
            <a:spLocks noGrp="1"/>
          </p:cNvSpPr>
          <p:nvPr>
            <p:ph type="title"/>
          </p:nvPr>
        </p:nvSpPr>
        <p:spPr/>
        <p:txBody>
          <a:bodyPr/>
          <a:lstStyle/>
          <a:p>
            <a:r>
              <a:rPr lang="en-IN" b="0" dirty="0"/>
              <a:t>Amendment in Notification No. 11/2017-Central Tax (Rate)</a:t>
            </a:r>
            <a:endParaRPr lang="en-IN" dirty="0"/>
          </a:p>
        </p:txBody>
      </p:sp>
      <p:sp>
        <p:nvSpPr>
          <p:cNvPr id="5" name="Footer Placeholder 4"/>
          <p:cNvSpPr>
            <a:spLocks noGrp="1"/>
          </p:cNvSpPr>
          <p:nvPr>
            <p:ph type="ftr" sz="quarter" idx="3"/>
          </p:nvPr>
        </p:nvSpPr>
        <p:spPr/>
        <p:txBody>
          <a:bodyPr/>
          <a:lstStyle/>
          <a:p>
            <a:r>
              <a:rPr lang="en-IN" smtClean="0"/>
              <a:t>National Academy of Customs, Indirect Taxes and Narcotics (NACIN)</a:t>
            </a:r>
            <a:endParaRPr lang="en-US" dirty="0"/>
          </a:p>
        </p:txBody>
      </p:sp>
    </p:spTree>
    <p:extLst>
      <p:ext uri="{BB962C8B-B14F-4D97-AF65-F5344CB8AC3E}">
        <p14:creationId xmlns="" xmlns:p14="http://schemas.microsoft.com/office/powerpoint/2010/main" val="3014702647"/>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285750" indent="-285750" algn="just">
              <a:buFont typeface="Arial" panose="020B0604020202020204" pitchFamily="34" charset="0"/>
              <a:buChar char="•"/>
            </a:pPr>
            <a:r>
              <a:rPr lang="en-IN" sz="2400" dirty="0" smtClean="0"/>
              <a:t>Job Work for following Printing Services </a:t>
            </a:r>
            <a:r>
              <a:rPr lang="en-IN" sz="2400" dirty="0" smtClean="0"/>
              <a:t>- Rate </a:t>
            </a:r>
            <a:r>
              <a:rPr lang="en-IN" sz="2400" dirty="0" smtClean="0"/>
              <a:t>reduced from 18% to 5%</a:t>
            </a:r>
          </a:p>
          <a:p>
            <a:pPr marL="800100" lvl="1" indent="-285750" algn="just">
              <a:buFont typeface="Wingdings" pitchFamily="2" charset="2"/>
              <a:buChar char="Ø"/>
            </a:pPr>
            <a:r>
              <a:rPr lang="en-IN" sz="2400" dirty="0" smtClean="0"/>
              <a:t>Services </a:t>
            </a:r>
            <a:r>
              <a:rPr lang="en-IN" sz="2400" dirty="0"/>
              <a:t>by way of any treatment or process on goods belonging to another person, in relation to- </a:t>
            </a:r>
            <a:endParaRPr lang="en-IN" sz="2400" dirty="0" smtClean="0"/>
          </a:p>
          <a:p>
            <a:pPr marL="800100" lvl="1" indent="-285750" algn="just">
              <a:buNone/>
            </a:pPr>
            <a:r>
              <a:rPr lang="en-IN" sz="2400" dirty="0" smtClean="0"/>
              <a:t>	(</a:t>
            </a:r>
            <a:r>
              <a:rPr lang="en-IN" sz="2400" dirty="0"/>
              <a:t>a) printing of newspapers; </a:t>
            </a:r>
            <a:endParaRPr lang="en-IN" sz="2400" dirty="0" smtClean="0"/>
          </a:p>
          <a:p>
            <a:pPr marL="800100" lvl="1" indent="-285750" algn="just">
              <a:buNone/>
            </a:pPr>
            <a:r>
              <a:rPr lang="en-IN" sz="2400" dirty="0" smtClean="0"/>
              <a:t>	(</a:t>
            </a:r>
            <a:r>
              <a:rPr lang="en-IN" sz="2400" dirty="0"/>
              <a:t>b) printing of books (including Braille books), journals and periodicals.</a:t>
            </a:r>
          </a:p>
        </p:txBody>
      </p:sp>
      <p:sp>
        <p:nvSpPr>
          <p:cNvPr id="3" name="Slide Number Placeholder 2"/>
          <p:cNvSpPr>
            <a:spLocks noGrp="1"/>
          </p:cNvSpPr>
          <p:nvPr>
            <p:ph type="sldNum" sz="quarter" idx="12"/>
          </p:nvPr>
        </p:nvSpPr>
        <p:spPr/>
        <p:txBody>
          <a:bodyPr/>
          <a:lstStyle/>
          <a:p>
            <a:fld id="{B6F15528-21DE-4FAA-801E-634DDDAF4B2B}" type="slidenum">
              <a:rPr lang="en-US" smtClean="0">
                <a:solidFill>
                  <a:prstClr val="black">
                    <a:tint val="75000"/>
                  </a:prstClr>
                </a:solidFill>
              </a:rPr>
              <a:pPr/>
              <a:t>7</a:t>
            </a:fld>
            <a:endParaRPr lang="en-US">
              <a:solidFill>
                <a:prstClr val="black">
                  <a:tint val="75000"/>
                </a:prstClr>
              </a:solidFill>
            </a:endParaRPr>
          </a:p>
        </p:txBody>
      </p:sp>
      <p:sp>
        <p:nvSpPr>
          <p:cNvPr id="4" name="Title 3"/>
          <p:cNvSpPr>
            <a:spLocks noGrp="1"/>
          </p:cNvSpPr>
          <p:nvPr>
            <p:ph type="title"/>
          </p:nvPr>
        </p:nvSpPr>
        <p:spPr/>
        <p:txBody>
          <a:bodyPr/>
          <a:lstStyle/>
          <a:p>
            <a:r>
              <a:rPr lang="en-IN" b="0" dirty="0"/>
              <a:t>Amendment in Notification No. 11/2017-Central Tax (Rate)</a:t>
            </a:r>
            <a:endParaRPr lang="en-IN" dirty="0"/>
          </a:p>
        </p:txBody>
      </p:sp>
      <p:sp>
        <p:nvSpPr>
          <p:cNvPr id="5" name="Footer Placeholder 4"/>
          <p:cNvSpPr>
            <a:spLocks noGrp="1"/>
          </p:cNvSpPr>
          <p:nvPr>
            <p:ph type="ftr" sz="quarter" idx="3"/>
          </p:nvPr>
        </p:nvSpPr>
        <p:spPr/>
        <p:txBody>
          <a:bodyPr/>
          <a:lstStyle/>
          <a:p>
            <a:r>
              <a:rPr lang="en-IN" smtClean="0"/>
              <a:t>National Academy of Customs, Indirect Taxes and Narcotics (NACIN)</a:t>
            </a:r>
            <a:endParaRPr lang="en-US" dirty="0"/>
          </a:p>
        </p:txBody>
      </p:sp>
    </p:spTree>
    <p:extLst>
      <p:ext uri="{BB962C8B-B14F-4D97-AF65-F5344CB8AC3E}">
        <p14:creationId xmlns="" xmlns:p14="http://schemas.microsoft.com/office/powerpoint/2010/main" val="2983806060"/>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285750" indent="-285750" algn="just">
              <a:buFont typeface="Arial" panose="020B0604020202020204" pitchFamily="34" charset="0"/>
              <a:buChar char="•"/>
            </a:pPr>
            <a:r>
              <a:rPr lang="en-IN" sz="2400" dirty="0" smtClean="0"/>
              <a:t>Other manufacturing Services</a:t>
            </a:r>
          </a:p>
          <a:p>
            <a:pPr marL="285750" indent="-285750" algn="just">
              <a:buFont typeface="Arial" panose="020B0604020202020204" pitchFamily="34" charset="0"/>
              <a:buChar char="•"/>
            </a:pPr>
            <a:r>
              <a:rPr lang="en-IN" sz="2400" dirty="0" smtClean="0"/>
              <a:t>Rate reduced from 18% to 5% in following services</a:t>
            </a:r>
          </a:p>
          <a:p>
            <a:pPr algn="just"/>
            <a:endParaRPr lang="en-IN" sz="2400" dirty="0" smtClean="0"/>
          </a:p>
          <a:p>
            <a:pPr marL="800100" lvl="1" indent="-285750" algn="just">
              <a:buFont typeface="Wingdings" pitchFamily="2" charset="2"/>
              <a:buChar char="Ø"/>
            </a:pPr>
            <a:r>
              <a:rPr lang="en-IN" sz="2175" b="1" dirty="0" smtClean="0">
                <a:solidFill>
                  <a:srgbClr val="00B050"/>
                </a:solidFill>
              </a:rPr>
              <a:t>(</a:t>
            </a:r>
            <a:r>
              <a:rPr lang="en-IN" sz="2175" b="1" dirty="0" err="1">
                <a:solidFill>
                  <a:srgbClr val="00B050"/>
                </a:solidFill>
              </a:rPr>
              <a:t>i</a:t>
            </a:r>
            <a:r>
              <a:rPr lang="en-IN" sz="2175" b="1" dirty="0">
                <a:solidFill>
                  <a:srgbClr val="00B050"/>
                </a:solidFill>
              </a:rPr>
              <a:t>) Services by way of printing of newspapers, books (including Braille books), journals and periodicals, where only content is supplied by the publisher and the physical inputs including paper used for printing belong to the printer.</a:t>
            </a:r>
          </a:p>
        </p:txBody>
      </p:sp>
      <p:sp>
        <p:nvSpPr>
          <p:cNvPr id="3" name="Slide Number Placeholder 2"/>
          <p:cNvSpPr>
            <a:spLocks noGrp="1"/>
          </p:cNvSpPr>
          <p:nvPr>
            <p:ph type="sldNum" sz="quarter" idx="12"/>
          </p:nvPr>
        </p:nvSpPr>
        <p:spPr/>
        <p:txBody>
          <a:bodyPr/>
          <a:lstStyle/>
          <a:p>
            <a:fld id="{B6F15528-21DE-4FAA-801E-634DDDAF4B2B}" type="slidenum">
              <a:rPr lang="en-US" smtClean="0">
                <a:solidFill>
                  <a:prstClr val="black">
                    <a:tint val="75000"/>
                  </a:prstClr>
                </a:solidFill>
              </a:rPr>
              <a:pPr/>
              <a:t>8</a:t>
            </a:fld>
            <a:endParaRPr lang="en-US">
              <a:solidFill>
                <a:prstClr val="black">
                  <a:tint val="75000"/>
                </a:prstClr>
              </a:solidFill>
            </a:endParaRPr>
          </a:p>
        </p:txBody>
      </p:sp>
      <p:sp>
        <p:nvSpPr>
          <p:cNvPr id="4" name="Title 3"/>
          <p:cNvSpPr>
            <a:spLocks noGrp="1"/>
          </p:cNvSpPr>
          <p:nvPr>
            <p:ph type="title"/>
          </p:nvPr>
        </p:nvSpPr>
        <p:spPr/>
        <p:txBody>
          <a:bodyPr/>
          <a:lstStyle/>
          <a:p>
            <a:r>
              <a:rPr lang="en-IN" b="0" dirty="0"/>
              <a:t>Amendment in Notification No. 11/2017-Central Tax (Rate)</a:t>
            </a:r>
            <a:endParaRPr lang="en-IN" dirty="0"/>
          </a:p>
        </p:txBody>
      </p:sp>
      <p:sp>
        <p:nvSpPr>
          <p:cNvPr id="5" name="Footer Placeholder 4"/>
          <p:cNvSpPr>
            <a:spLocks noGrp="1"/>
          </p:cNvSpPr>
          <p:nvPr>
            <p:ph type="ftr" sz="quarter" idx="3"/>
          </p:nvPr>
        </p:nvSpPr>
        <p:spPr/>
        <p:txBody>
          <a:bodyPr/>
          <a:lstStyle/>
          <a:p>
            <a:r>
              <a:rPr lang="en-IN" smtClean="0"/>
              <a:t>National Academy of Customs, Indirect Taxes and Narcotics (NACIN)</a:t>
            </a:r>
            <a:endParaRPr lang="en-US" dirty="0"/>
          </a:p>
        </p:txBody>
      </p:sp>
    </p:spTree>
    <p:extLst>
      <p:ext uri="{BB962C8B-B14F-4D97-AF65-F5344CB8AC3E}">
        <p14:creationId xmlns="" xmlns:p14="http://schemas.microsoft.com/office/powerpoint/2010/main" val="2192551861"/>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55880"/>
            <a:ext cx="8229600" cy="4970288"/>
          </a:xfrm>
        </p:spPr>
        <p:txBody>
          <a:bodyPr/>
          <a:lstStyle/>
          <a:p>
            <a:pPr marL="285750" indent="-285750">
              <a:buFont typeface="Arial" panose="020B0604020202020204" pitchFamily="34" charset="0"/>
              <a:buChar char="•"/>
            </a:pPr>
            <a:r>
              <a:rPr lang="en-IN" sz="2400" dirty="0">
                <a:hlinkClick r:id="rId2"/>
              </a:rPr>
              <a:t>http://www.cbec.gov.in/resources//</a:t>
            </a:r>
            <a:r>
              <a:rPr lang="en-IN" sz="2400" dirty="0" smtClean="0">
                <a:hlinkClick r:id="rId2"/>
              </a:rPr>
              <a:t>htdocs-cbec/gst/Notification21-CGST.pdf</a:t>
            </a:r>
            <a:endParaRPr lang="en-IN" sz="2400" dirty="0" smtClean="0"/>
          </a:p>
          <a:p>
            <a:pPr marL="285750" indent="-285750">
              <a:buFont typeface="Arial" panose="020B0604020202020204" pitchFamily="34" charset="0"/>
              <a:buChar char="•"/>
            </a:pPr>
            <a:r>
              <a:rPr lang="en-IN" sz="2400" dirty="0" smtClean="0"/>
              <a:t>Exemption from GST extended to following:</a:t>
            </a:r>
          </a:p>
          <a:p>
            <a:pPr marL="285750" indent="-285750" algn="just">
              <a:buFont typeface="Arial" panose="020B0604020202020204" pitchFamily="34" charset="0"/>
              <a:buChar char="•"/>
            </a:pPr>
            <a:r>
              <a:rPr lang="en-IN" sz="2400" dirty="0" smtClean="0"/>
              <a:t>Services </a:t>
            </a:r>
            <a:r>
              <a:rPr lang="en-IN" sz="2400" dirty="0"/>
              <a:t>provided by and to </a:t>
            </a:r>
            <a:r>
              <a:rPr lang="en-IN" sz="2400" dirty="0" smtClean="0"/>
              <a:t>FIFA </a:t>
            </a:r>
            <a:r>
              <a:rPr lang="en-IN" sz="2400" dirty="0"/>
              <a:t>and its subsidiaries directly or indirectly related to any of the events under FIFA U-17 World Cup 2017 to be hosted in </a:t>
            </a:r>
            <a:r>
              <a:rPr lang="en-IN" sz="2400" dirty="0" smtClean="0"/>
              <a:t>India.</a:t>
            </a:r>
          </a:p>
          <a:p>
            <a:pPr marL="800100" lvl="1" indent="-285750" algn="just">
              <a:buFont typeface="Wingdings" pitchFamily="2" charset="2"/>
              <a:buChar char="Ø"/>
            </a:pPr>
            <a:r>
              <a:rPr lang="en-IN" sz="2175" dirty="0" smtClean="0"/>
              <a:t>Provided </a:t>
            </a:r>
            <a:r>
              <a:rPr lang="en-IN" sz="2175" dirty="0"/>
              <a:t>that Director (Sports), Ministry of Youth Affairs and Sports certifies that the services are directly or indirectly related to any of the events under FIFA U- 17 World Cup 2017</a:t>
            </a:r>
            <a:r>
              <a:rPr lang="en-IN" sz="2175" dirty="0" smtClean="0"/>
              <a:t>.</a:t>
            </a:r>
          </a:p>
          <a:p>
            <a:pPr marL="285750" indent="-285750" algn="just">
              <a:buFont typeface="Arial" panose="020B0604020202020204" pitchFamily="34" charset="0"/>
              <a:buChar char="•"/>
            </a:pPr>
            <a:r>
              <a:rPr lang="en-IN" sz="2400" dirty="0"/>
              <a:t>Service provided by Fair Price Shops to State Governments or Union territories by way of sale of kerosene, sugar, edible oil, etc. </a:t>
            </a:r>
            <a:r>
              <a:rPr lang="en-IN" sz="2400" dirty="0" smtClean="0"/>
              <a:t>and wheat</a:t>
            </a:r>
            <a:r>
              <a:rPr lang="en-IN" sz="2400" dirty="0"/>
              <a:t>, rice </a:t>
            </a:r>
            <a:r>
              <a:rPr lang="en-IN" sz="2400" dirty="0" smtClean="0"/>
              <a:t>and coarse </a:t>
            </a:r>
            <a:r>
              <a:rPr lang="en-IN" sz="2400" dirty="0"/>
              <a:t>grains </a:t>
            </a:r>
            <a:r>
              <a:rPr lang="en-IN" sz="2400" dirty="0" smtClean="0"/>
              <a:t>under PDS</a:t>
            </a:r>
            <a:endParaRPr lang="en-IN" sz="2400" dirty="0"/>
          </a:p>
        </p:txBody>
      </p:sp>
      <p:sp>
        <p:nvSpPr>
          <p:cNvPr id="3" name="Slide Number Placeholder 2"/>
          <p:cNvSpPr>
            <a:spLocks noGrp="1"/>
          </p:cNvSpPr>
          <p:nvPr>
            <p:ph type="sldNum" sz="quarter" idx="12"/>
          </p:nvPr>
        </p:nvSpPr>
        <p:spPr/>
        <p:txBody>
          <a:bodyPr/>
          <a:lstStyle/>
          <a:p>
            <a:fld id="{B6F15528-21DE-4FAA-801E-634DDDAF4B2B}" type="slidenum">
              <a:rPr lang="en-US" smtClean="0">
                <a:solidFill>
                  <a:prstClr val="black">
                    <a:tint val="75000"/>
                  </a:prstClr>
                </a:solidFill>
              </a:rPr>
              <a:pPr/>
              <a:t>9</a:t>
            </a:fld>
            <a:endParaRPr lang="en-US">
              <a:solidFill>
                <a:prstClr val="black">
                  <a:tint val="75000"/>
                </a:prstClr>
              </a:solidFill>
            </a:endParaRPr>
          </a:p>
        </p:txBody>
      </p:sp>
      <p:sp>
        <p:nvSpPr>
          <p:cNvPr id="4" name="Title 3"/>
          <p:cNvSpPr>
            <a:spLocks noGrp="1"/>
          </p:cNvSpPr>
          <p:nvPr>
            <p:ph type="title"/>
          </p:nvPr>
        </p:nvSpPr>
        <p:spPr/>
        <p:txBody>
          <a:bodyPr>
            <a:normAutofit fontScale="90000"/>
          </a:bodyPr>
          <a:lstStyle/>
          <a:p>
            <a:r>
              <a:rPr lang="en-IN" b="0" dirty="0"/>
              <a:t>Amendment in </a:t>
            </a:r>
            <a:r>
              <a:rPr lang="en-IN" b="0" dirty="0" smtClean="0"/>
              <a:t>Exemption Notification </a:t>
            </a:r>
            <a:r>
              <a:rPr lang="en-IN" b="0" dirty="0"/>
              <a:t>No. </a:t>
            </a:r>
            <a:r>
              <a:rPr lang="en-IN" b="0" dirty="0" smtClean="0"/>
              <a:t>12/2017-Central </a:t>
            </a:r>
            <a:r>
              <a:rPr lang="en-IN" b="0" dirty="0"/>
              <a:t>Tax (Rate)</a:t>
            </a:r>
            <a:endParaRPr lang="en-IN" dirty="0"/>
          </a:p>
        </p:txBody>
      </p:sp>
      <p:sp>
        <p:nvSpPr>
          <p:cNvPr id="5" name="Footer Placeholder 4"/>
          <p:cNvSpPr>
            <a:spLocks noGrp="1"/>
          </p:cNvSpPr>
          <p:nvPr>
            <p:ph type="ftr" sz="quarter" idx="3"/>
          </p:nvPr>
        </p:nvSpPr>
        <p:spPr/>
        <p:txBody>
          <a:bodyPr/>
          <a:lstStyle/>
          <a:p>
            <a:r>
              <a:rPr lang="en-IN" smtClean="0"/>
              <a:t>National Academy of Customs, Indirect Taxes and Narcotics (NACIN)</a:t>
            </a:r>
            <a:endParaRPr lang="en-US" dirty="0"/>
          </a:p>
        </p:txBody>
      </p:sp>
    </p:spTree>
    <p:extLst>
      <p:ext uri="{BB962C8B-B14F-4D97-AF65-F5344CB8AC3E}">
        <p14:creationId xmlns="" xmlns:p14="http://schemas.microsoft.com/office/powerpoint/2010/main" val="1794812115"/>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Theme2">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2">
      <a:majorFont>
        <a:latin typeface="Calibri"/>
        <a:ea typeface=""/>
        <a:cs typeface=""/>
        <a:font script="Jpan" typeface="HGｺﾞｼｯｸM"/>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8680</TotalTime>
  <Words>1510</Words>
  <Application>Microsoft Office PowerPoint</Application>
  <PresentationFormat>On-screen Show (4:3)</PresentationFormat>
  <Paragraphs>137</Paragraphs>
  <Slides>18</Slides>
  <Notes>3</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Theme2</vt:lpstr>
      <vt:lpstr>GST Update  </vt:lpstr>
      <vt:lpstr>Background</vt:lpstr>
      <vt:lpstr>Rate Changes</vt:lpstr>
      <vt:lpstr>Amendment in Notification No. 11/2017-Central Tax (Rate)</vt:lpstr>
      <vt:lpstr>Amendment in Notification No. 11/2017-Central Tax (Rate)</vt:lpstr>
      <vt:lpstr>Amendment in Notification No. 11/2017-Central Tax (Rate)</vt:lpstr>
      <vt:lpstr>Amendment in Notification No. 11/2017-Central Tax (Rate)</vt:lpstr>
      <vt:lpstr>Amendment in Notification No. 11/2017-Central Tax (Rate)</vt:lpstr>
      <vt:lpstr>Amendment in Exemption Notification No. 12/2017-Central Tax (Rate)</vt:lpstr>
      <vt:lpstr>Amendment in Notification No. 13/2017-Central Tax (Rate)</vt:lpstr>
      <vt:lpstr>Amendment in Notification No. 17/2017-Central Tax (Rate)</vt:lpstr>
      <vt:lpstr>Selling of Space for advertisement in print media</vt:lpstr>
      <vt:lpstr>Selling of Space for advertisement in print media…. (Contd.)</vt:lpstr>
      <vt:lpstr>Selling of Space for advertisement in print media… Contd</vt:lpstr>
      <vt:lpstr>Selling of Space for advertisement in print media…. (Contd.)</vt:lpstr>
      <vt:lpstr>Any ISSUES/ queries? </vt:lpstr>
      <vt:lpstr>Any ISSUES/ queries? </vt:lpstr>
      <vt:lpstr>   </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HP</dc:creator>
  <cp:lastModifiedBy>PC4</cp:lastModifiedBy>
  <cp:revision>352</cp:revision>
  <dcterms:created xsi:type="dcterms:W3CDTF">2017-03-10T16:10:22Z</dcterms:created>
  <dcterms:modified xsi:type="dcterms:W3CDTF">2017-08-27T11:33:11Z</dcterms:modified>
</cp:coreProperties>
</file>